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6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0584" y="134492"/>
            <a:ext cx="7452995" cy="1562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27979" y="1428368"/>
            <a:ext cx="5810250" cy="45529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Franklin Gothic Medium Cond"/>
                <a:cs typeface="Franklin Gothic Medium Con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3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hyperlink" Target="https://t.me/zhemchujnaya9/68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t.me/shtabAP/660" TargetMode="External"/><Relationship Id="rId7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7.jpg"/><Relationship Id="rId7" Type="http://schemas.openxmlformats.org/officeDocument/2006/relationships/image" Target="../media/image34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2.jpg"/><Relationship Id="rId7" Type="http://schemas.openxmlformats.org/officeDocument/2006/relationships/image" Target="../media/image34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7.jpg"/><Relationship Id="rId7" Type="http://schemas.openxmlformats.org/officeDocument/2006/relationships/image" Target="../media/image34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1.jpg"/><Relationship Id="rId7" Type="http://schemas.openxmlformats.org/officeDocument/2006/relationships/image" Target="../media/image34.jpg"/><Relationship Id="rId2" Type="http://schemas.openxmlformats.org/officeDocument/2006/relationships/hyperlink" Target="https://t.me/nationalnaturefund/11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Relationship Id="rId9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69004" y="2145918"/>
            <a:ext cx="8542655" cy="2280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 indent="1905" algn="ctr">
              <a:lnSpc>
                <a:spcPct val="90000"/>
              </a:lnSpc>
              <a:spcBef>
                <a:spcPts val="575"/>
              </a:spcBef>
            </a:pPr>
            <a:r>
              <a:rPr sz="4000" dirty="0"/>
              <a:t>Отчет</a:t>
            </a:r>
            <a:r>
              <a:rPr sz="4000" spc="-55" dirty="0"/>
              <a:t> </a:t>
            </a:r>
            <a:r>
              <a:rPr sz="4000" dirty="0"/>
              <a:t>Фонда</a:t>
            </a:r>
            <a:r>
              <a:rPr sz="4000" spc="-60" dirty="0"/>
              <a:t> </a:t>
            </a:r>
            <a:r>
              <a:rPr sz="4000" spc="-10" dirty="0"/>
              <a:t>национальной</a:t>
            </a:r>
            <a:r>
              <a:rPr sz="4000" spc="-80" dirty="0"/>
              <a:t> </a:t>
            </a:r>
            <a:r>
              <a:rPr sz="4000" dirty="0"/>
              <a:t>природы</a:t>
            </a:r>
            <a:r>
              <a:rPr sz="4000" spc="-60" dirty="0"/>
              <a:t> </a:t>
            </a:r>
            <a:r>
              <a:rPr sz="4000" spc="-25" dirty="0"/>
              <a:t>за </a:t>
            </a:r>
            <a:r>
              <a:rPr sz="4000" dirty="0"/>
              <a:t>2024–2025</a:t>
            </a:r>
            <a:r>
              <a:rPr sz="4000" spc="-65" dirty="0"/>
              <a:t> </a:t>
            </a:r>
            <a:r>
              <a:rPr sz="4000" spc="-20" dirty="0"/>
              <a:t>гг.</a:t>
            </a:r>
            <a:r>
              <a:rPr sz="4000" spc="-65" dirty="0"/>
              <a:t> </a:t>
            </a:r>
            <a:r>
              <a:rPr sz="4000" dirty="0"/>
              <a:t>по</a:t>
            </a:r>
            <a:r>
              <a:rPr sz="4000" spc="-60" dirty="0"/>
              <a:t> </a:t>
            </a:r>
            <a:r>
              <a:rPr sz="4000" spc="-10" dirty="0"/>
              <a:t>расходованию</a:t>
            </a:r>
            <a:r>
              <a:rPr sz="4000" spc="-90" dirty="0"/>
              <a:t> </a:t>
            </a:r>
            <a:r>
              <a:rPr sz="4000" dirty="0"/>
              <a:t>средств</a:t>
            </a:r>
            <a:r>
              <a:rPr sz="4000" spc="-95" dirty="0"/>
              <a:t> </a:t>
            </a:r>
            <a:r>
              <a:rPr sz="4000" spc="-25" dirty="0"/>
              <a:t>на </a:t>
            </a:r>
            <a:r>
              <a:rPr sz="4000" dirty="0"/>
              <a:t>участие</a:t>
            </a:r>
            <a:r>
              <a:rPr sz="4000" spc="-30" dirty="0"/>
              <a:t> </a:t>
            </a:r>
            <a:r>
              <a:rPr sz="4000" dirty="0"/>
              <a:t>в</a:t>
            </a:r>
            <a:r>
              <a:rPr sz="4000" spc="5" dirty="0"/>
              <a:t> </a:t>
            </a:r>
            <a:r>
              <a:rPr sz="4000" dirty="0"/>
              <a:t>ликвидации</a:t>
            </a:r>
            <a:r>
              <a:rPr sz="4000" spc="-25" dirty="0"/>
              <a:t> </a:t>
            </a:r>
            <a:r>
              <a:rPr sz="4000" dirty="0"/>
              <a:t>последствий</a:t>
            </a:r>
            <a:r>
              <a:rPr sz="4000" spc="-30" dirty="0"/>
              <a:t> </a:t>
            </a:r>
            <a:r>
              <a:rPr sz="4000" spc="-10" dirty="0"/>
              <a:t>разлива нефтепродуктов</a:t>
            </a:r>
            <a:r>
              <a:rPr sz="4000" spc="-90" dirty="0"/>
              <a:t> </a:t>
            </a:r>
            <a:r>
              <a:rPr sz="4000" dirty="0"/>
              <a:t>в</a:t>
            </a:r>
            <a:r>
              <a:rPr sz="4000" spc="-55" dirty="0"/>
              <a:t> </a:t>
            </a:r>
            <a:r>
              <a:rPr sz="4000" dirty="0"/>
              <a:t>Черном</a:t>
            </a:r>
            <a:r>
              <a:rPr sz="4000" spc="-85" dirty="0"/>
              <a:t> </a:t>
            </a:r>
            <a:r>
              <a:rPr sz="4000" dirty="0"/>
              <a:t>море</a:t>
            </a:r>
            <a:r>
              <a:rPr sz="4000" spc="-80" dirty="0"/>
              <a:t> </a:t>
            </a:r>
            <a:r>
              <a:rPr sz="4000" spc="-10" dirty="0"/>
              <a:t>(Анапа)</a:t>
            </a:r>
            <a:endParaRPr sz="4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55" y="239268"/>
            <a:ext cx="3381755" cy="62483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7358" y="327736"/>
            <a:ext cx="5648960" cy="130111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768350" marR="5080" indent="-756285">
              <a:lnSpc>
                <a:spcPts val="4760"/>
              </a:lnSpc>
              <a:spcBef>
                <a:spcPts val="695"/>
              </a:spcBef>
            </a:pPr>
            <a:r>
              <a:rPr sz="4400" dirty="0"/>
              <a:t>Финансовая</a:t>
            </a:r>
            <a:r>
              <a:rPr sz="4400" spc="-50" dirty="0"/>
              <a:t> </a:t>
            </a:r>
            <a:r>
              <a:rPr sz="4400" dirty="0"/>
              <a:t>поддержка</a:t>
            </a:r>
            <a:r>
              <a:rPr sz="4400" spc="-55" dirty="0"/>
              <a:t> </a:t>
            </a:r>
            <a:r>
              <a:rPr sz="4400" spc="-25" dirty="0"/>
              <a:t>от </a:t>
            </a:r>
            <a:r>
              <a:rPr sz="4400" spc="-10" dirty="0"/>
              <a:t>компаний-доноров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026058" y="1849069"/>
            <a:ext cx="10033635" cy="3522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3195"/>
              </a:lnSpc>
              <a:spcBef>
                <a:spcPts val="95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На</a:t>
            </a:r>
            <a:r>
              <a:rPr sz="2800" spc="-7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проведение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мероприятий</a:t>
            </a:r>
            <a:r>
              <a:rPr sz="2800" spc="-3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по</a:t>
            </a:r>
            <a:r>
              <a:rPr sz="2800" spc="-7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ликвидации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последствий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аварии,</a:t>
            </a:r>
            <a:endParaRPr sz="2800">
              <a:latin typeface="Franklin Gothic Medium Cond"/>
              <a:cs typeface="Franklin Gothic Medium Cond"/>
            </a:endParaRPr>
          </a:p>
          <a:p>
            <a:pPr marL="12700" marR="5080" algn="just">
              <a:lnSpc>
                <a:spcPts val="3020"/>
              </a:lnSpc>
              <a:spcBef>
                <a:spcPts val="220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произошедшей</a:t>
            </a:r>
            <a:r>
              <a:rPr sz="2800" spc="-3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15</a:t>
            </a:r>
            <a:r>
              <a:rPr sz="2800" spc="-9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декабря</a:t>
            </a:r>
            <a:r>
              <a:rPr sz="2800" spc="-5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2024</a:t>
            </a:r>
            <a:r>
              <a:rPr sz="2800" spc="-7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года</a:t>
            </a:r>
            <a:r>
              <a:rPr sz="2800" spc="-7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в</a:t>
            </a:r>
            <a:r>
              <a:rPr sz="2800" spc="-70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Керченском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проливе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в</a:t>
            </a:r>
            <a:r>
              <a:rPr sz="2800" spc="-70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результате </a:t>
            </a:r>
            <a:r>
              <a:rPr sz="2800" dirty="0">
                <a:latin typeface="Franklin Gothic Medium Cond"/>
                <a:cs typeface="Franklin Gothic Medium Cond"/>
              </a:rPr>
              <a:t>крушения</a:t>
            </a:r>
            <a:r>
              <a:rPr sz="2800" spc="-3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танкеров</a:t>
            </a:r>
            <a:r>
              <a:rPr sz="2800" spc="-20" dirty="0">
                <a:latin typeface="Franklin Gothic Medium Cond"/>
                <a:cs typeface="Franklin Gothic Medium Cond"/>
              </a:rPr>
              <a:t> «Волгонефть-</a:t>
            </a:r>
            <a:r>
              <a:rPr sz="2800" spc="-10" dirty="0">
                <a:latin typeface="Franklin Gothic Medium Cond"/>
                <a:cs typeface="Franklin Gothic Medium Cond"/>
              </a:rPr>
              <a:t>212»</a:t>
            </a:r>
            <a:r>
              <a:rPr sz="2800" spc="-1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и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spc="-20" dirty="0">
                <a:latin typeface="Franklin Gothic Medium Cond"/>
                <a:cs typeface="Franklin Gothic Medium Cond"/>
              </a:rPr>
              <a:t>«Волгонефть-</a:t>
            </a:r>
            <a:r>
              <a:rPr sz="2800" dirty="0">
                <a:latin typeface="Franklin Gothic Medium Cond"/>
                <a:cs typeface="Franklin Gothic Medium Cond"/>
              </a:rPr>
              <a:t>239»,</a:t>
            </a:r>
            <a:r>
              <a:rPr sz="2800" spc="-1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на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счет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Фонда </a:t>
            </a:r>
            <a:r>
              <a:rPr sz="2800" dirty="0">
                <a:latin typeface="Franklin Gothic Medium Cond"/>
                <a:cs typeface="Franklin Gothic Medium Cond"/>
              </a:rPr>
              <a:t>поступило</a:t>
            </a:r>
            <a:r>
              <a:rPr sz="2800" spc="1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11</a:t>
            </a:r>
            <a:r>
              <a:rPr sz="2800" spc="-2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8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млн</a:t>
            </a:r>
            <a:r>
              <a:rPr sz="2800" spc="-4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8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рублей</a:t>
            </a:r>
            <a:r>
              <a:rPr sz="2800" spc="-4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от</a:t>
            </a:r>
            <a:r>
              <a:rPr sz="2800" spc="-3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следующих </a:t>
            </a:r>
            <a:r>
              <a:rPr sz="2800" spc="-20" dirty="0">
                <a:latin typeface="Franklin Gothic Medium Cond"/>
                <a:cs typeface="Franklin Gothic Medium Cond"/>
              </a:rPr>
              <a:t>компаний-</a:t>
            </a:r>
            <a:r>
              <a:rPr sz="2800" spc="-10" dirty="0">
                <a:latin typeface="Franklin Gothic Medium Cond"/>
                <a:cs typeface="Franklin Gothic Medium Cond"/>
              </a:rPr>
              <a:t>доноров:</a:t>
            </a:r>
            <a:endParaRPr sz="2800">
              <a:latin typeface="Franklin Gothic Medium Cond"/>
              <a:cs typeface="Franklin Gothic Medium Cond"/>
            </a:endParaRPr>
          </a:p>
          <a:p>
            <a:pPr marL="12700" marR="35560" algn="just">
              <a:lnSpc>
                <a:spcPts val="3020"/>
              </a:lnSpc>
              <a:spcBef>
                <a:spcPts val="1019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ООО</a:t>
            </a:r>
            <a:r>
              <a:rPr sz="2800" spc="-7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«СИБУР»:</a:t>
            </a:r>
            <a:r>
              <a:rPr sz="2800" spc="-5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1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млн</a:t>
            </a:r>
            <a:r>
              <a:rPr sz="2800" spc="-2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рублей</a:t>
            </a:r>
            <a:r>
              <a:rPr sz="2800" spc="-3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и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средства</a:t>
            </a:r>
            <a:r>
              <a:rPr sz="2800" spc="-1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индивидуальной</a:t>
            </a:r>
            <a:r>
              <a:rPr sz="2800" spc="-1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защиты</a:t>
            </a:r>
            <a:r>
              <a:rPr sz="2800" spc="-2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(СИЗ)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spc="-25" dirty="0">
                <a:latin typeface="Franklin Gothic Medium Cond"/>
                <a:cs typeface="Franklin Gothic Medium Cond"/>
              </a:rPr>
              <a:t>для </a:t>
            </a:r>
            <a:r>
              <a:rPr sz="2800" dirty="0">
                <a:latin typeface="Franklin Gothic Medium Cond"/>
                <a:cs typeface="Franklin Gothic Medium Cond"/>
              </a:rPr>
              <a:t>волонтеров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в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Анапе</a:t>
            </a:r>
            <a:r>
              <a:rPr sz="2800" spc="-2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на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сумму</a:t>
            </a:r>
            <a:r>
              <a:rPr sz="2800" spc="-2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9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млн</a:t>
            </a:r>
            <a:r>
              <a:rPr sz="2800" spc="-20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рублей.</a:t>
            </a:r>
            <a:endParaRPr sz="2800">
              <a:latin typeface="Franklin Gothic Medium Cond"/>
              <a:cs typeface="Franklin Gothic Medium Cond"/>
            </a:endParaRPr>
          </a:p>
          <a:p>
            <a:pPr marL="12700" algn="just">
              <a:lnSpc>
                <a:spcPct val="100000"/>
              </a:lnSpc>
              <a:spcBef>
                <a:spcPts val="620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АО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«СОГАЗ»:</a:t>
            </a:r>
            <a:r>
              <a:rPr sz="2800" spc="-6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3</a:t>
            </a:r>
            <a:r>
              <a:rPr sz="2800" spc="-5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млн</a:t>
            </a:r>
            <a:r>
              <a:rPr sz="2800" spc="-3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рублей.</a:t>
            </a:r>
            <a:endParaRPr sz="2800">
              <a:latin typeface="Franklin Gothic Medium Cond"/>
              <a:cs typeface="Franklin Gothic Medium Cond"/>
            </a:endParaRPr>
          </a:p>
          <a:p>
            <a:pPr marL="12700" algn="just">
              <a:lnSpc>
                <a:spcPct val="100000"/>
              </a:lnSpc>
              <a:spcBef>
                <a:spcPts val="665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ПАО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«ГМК</a:t>
            </a:r>
            <a:r>
              <a:rPr sz="2800" spc="-6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«Норильский</a:t>
            </a:r>
            <a:r>
              <a:rPr sz="2800" spc="-7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никель»: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7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млн</a:t>
            </a:r>
            <a:r>
              <a:rPr sz="2800" spc="-1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рублей.</a:t>
            </a:r>
            <a:endParaRPr sz="2800">
              <a:latin typeface="Franklin Gothic Medium Cond"/>
              <a:cs typeface="Franklin Gothic Medium Cond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708" y="390143"/>
            <a:ext cx="518160" cy="11887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24884" y="5855208"/>
            <a:ext cx="4361471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7805" y="-84963"/>
            <a:ext cx="6092190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573530" marR="5080" indent="-1561465">
              <a:lnSpc>
                <a:spcPts val="4320"/>
              </a:lnSpc>
              <a:spcBef>
                <a:spcPts val="640"/>
              </a:spcBef>
            </a:pPr>
            <a:r>
              <a:rPr sz="4000" dirty="0"/>
              <a:t>Закупка</a:t>
            </a:r>
            <a:r>
              <a:rPr sz="4000" spc="-105" dirty="0"/>
              <a:t> </a:t>
            </a:r>
            <a:r>
              <a:rPr sz="4000" dirty="0"/>
              <a:t>гуманитарной</a:t>
            </a:r>
            <a:r>
              <a:rPr sz="4000" spc="-110" dirty="0"/>
              <a:t> </a:t>
            </a:r>
            <a:r>
              <a:rPr sz="4000" spc="-10" dirty="0"/>
              <a:t>помощи </a:t>
            </a:r>
            <a:r>
              <a:rPr sz="4000" dirty="0"/>
              <a:t>для</a:t>
            </a:r>
            <a:r>
              <a:rPr sz="4000" spc="-35" dirty="0"/>
              <a:t> </a:t>
            </a:r>
            <a:r>
              <a:rPr sz="4000" spc="-10" dirty="0"/>
              <a:t>волонтеров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899871" y="1006855"/>
            <a:ext cx="60686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В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январе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и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феврале</a:t>
            </a:r>
            <a:r>
              <a:rPr sz="1500" spc="-4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2025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года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фонд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осуществлял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закупки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гуманитарной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помощи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spc="-25" dirty="0">
                <a:latin typeface="Franklin Gothic Medium Cond"/>
                <a:cs typeface="Franklin Gothic Medium Cond"/>
              </a:rPr>
              <a:t>на</a:t>
            </a:r>
            <a:endParaRPr sz="1500">
              <a:latin typeface="Franklin Gothic Medium Cond"/>
              <a:cs typeface="Franklin Gothic Medium C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9871" y="1212596"/>
            <a:ext cx="6322695" cy="389762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165735">
              <a:lnSpc>
                <a:spcPts val="1620"/>
              </a:lnSpc>
              <a:spcBef>
                <a:spcPts val="305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средства,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предоставленные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компаниями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«СИБУР»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и</a:t>
            </a:r>
            <a:r>
              <a:rPr sz="1500" u="sng" spc="-1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«СОГАЗ».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Гуманитарная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помощь </a:t>
            </a:r>
            <a:r>
              <a:rPr sz="1500" dirty="0">
                <a:latin typeface="Franklin Gothic Medium Cond"/>
                <a:cs typeface="Franklin Gothic Medium Cond"/>
              </a:rPr>
              <a:t>включала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средства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индивидуальной</a:t>
            </a:r>
            <a:r>
              <a:rPr sz="1500" spc="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защиты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(СИЗ),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специальные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комбинезоны,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 marR="227329">
              <a:lnSpc>
                <a:spcPts val="1620"/>
              </a:lnSpc>
            </a:pPr>
            <a:r>
              <a:rPr sz="1500" spc="-10" dirty="0">
                <a:latin typeface="Franklin Gothic Medium Cond"/>
                <a:cs typeface="Franklin Gothic Medium Cond"/>
              </a:rPr>
              <a:t>ветеринарные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препараты</a:t>
            </a:r>
            <a:r>
              <a:rPr sz="1500" spc="-5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и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медицинские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расходные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материалы,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предназначенные </a:t>
            </a:r>
            <a:r>
              <a:rPr sz="1500" dirty="0">
                <a:latin typeface="Franklin Gothic Medium Cond"/>
                <a:cs typeface="Franklin Gothic Medium Cond"/>
              </a:rPr>
              <a:t>для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обеспечения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волонтеров,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участвующих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в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мероприятиях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ликвидации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95"/>
              </a:lnSpc>
            </a:pPr>
            <a:r>
              <a:rPr sz="1500" dirty="0">
                <a:latin typeface="Franklin Gothic Medium Cond"/>
                <a:cs typeface="Franklin Gothic Medium Cond"/>
              </a:rPr>
              <a:t>последствий разлива</a:t>
            </a:r>
            <a:r>
              <a:rPr sz="1500" spc="-10" dirty="0">
                <a:latin typeface="Franklin Gothic Medium Cond"/>
                <a:cs typeface="Franklin Gothic Medium Cond"/>
              </a:rPr>
              <a:t> нефтепродуктов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в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городе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Анапа.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sz="1500" spc="-10" dirty="0">
                <a:latin typeface="Franklin Gothic Medium Cond"/>
                <a:cs typeface="Franklin Gothic Medium Cond"/>
              </a:rPr>
              <a:t>Гумпомощь</a:t>
            </a:r>
            <a:r>
              <a:rPr sz="1500" spc="-4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была</a:t>
            </a:r>
            <a:r>
              <a:rPr sz="1500" spc="-5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передана</a:t>
            </a:r>
            <a:r>
              <a:rPr sz="1500" spc="-4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фондом: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На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склад</a:t>
            </a:r>
            <a:r>
              <a:rPr sz="1500" spc="-10" dirty="0">
                <a:latin typeface="Franklin Gothic Medium Cond"/>
                <a:cs typeface="Franklin Gothic Medium Cond"/>
              </a:rPr>
              <a:t> реабилитационного</a:t>
            </a:r>
            <a:r>
              <a:rPr sz="1500" spc="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центра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адресу: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ул. </a:t>
            </a:r>
            <a:r>
              <a:rPr sz="1500" spc="-10" dirty="0">
                <a:latin typeface="Franklin Gothic Medium Cond"/>
                <a:cs typeface="Franklin Gothic Medium Cond"/>
              </a:rPr>
              <a:t>Жемчужная,</a:t>
            </a:r>
            <a:r>
              <a:rPr sz="1500" spc="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дом </a:t>
            </a:r>
            <a:r>
              <a:rPr sz="1500" spc="-25" dirty="0">
                <a:latin typeface="Franklin Gothic Medium Cond"/>
                <a:cs typeface="Franklin Gothic Medium Cond"/>
              </a:rPr>
              <a:t>9.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 marR="690880">
              <a:lnSpc>
                <a:spcPts val="1620"/>
              </a:lnSpc>
              <a:spcBef>
                <a:spcPts val="1019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На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склад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реабилитационного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центра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«Полярные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зори»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адресу:</a:t>
            </a:r>
            <a:r>
              <a:rPr sz="1500" spc="-10" dirty="0">
                <a:latin typeface="Franklin Gothic Medium Cond"/>
                <a:cs typeface="Franklin Gothic Medium Cond"/>
              </a:rPr>
              <a:t> Пионерский проспект,</a:t>
            </a:r>
            <a:r>
              <a:rPr sz="1500" spc="-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д.68.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На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распределительный </a:t>
            </a:r>
            <a:r>
              <a:rPr sz="1500" dirty="0">
                <a:latin typeface="Franklin Gothic Medium Cond"/>
                <a:cs typeface="Franklin Gothic Medium Cond"/>
              </a:rPr>
              <a:t>склад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в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городе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Анапе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адресу: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улица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Песчаная,</a:t>
            </a:r>
            <a:r>
              <a:rPr sz="1500" spc="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дом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spc="-25" dirty="0">
                <a:latin typeface="Franklin Gothic Medium Cond"/>
                <a:cs typeface="Franklin Gothic Medium Cond"/>
              </a:rPr>
              <a:t>65.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 marR="350520">
              <a:lnSpc>
                <a:spcPts val="1620"/>
              </a:lnSpc>
              <a:spcBef>
                <a:spcPts val="1019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В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Волонтёрский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центр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оперативного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штаба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«#МЫВМЕСТЕ»</a:t>
            </a:r>
            <a:r>
              <a:rPr sz="1500" spc="-2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</a:t>
            </a:r>
            <a:r>
              <a:rPr sz="1500" spc="-4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адресу: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с.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Витязево, </a:t>
            </a:r>
            <a:r>
              <a:rPr sz="1500" dirty="0">
                <a:latin typeface="Franklin Gothic Medium Cond"/>
                <a:cs typeface="Franklin Gothic Medium Cond"/>
              </a:rPr>
              <a:t>улица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Черноморская,</a:t>
            </a:r>
            <a:r>
              <a:rPr sz="1500" dirty="0">
                <a:latin typeface="Franklin Gothic Medium Cond"/>
                <a:cs typeface="Franklin Gothic Medium Cond"/>
              </a:rPr>
              <a:t> дом </a:t>
            </a:r>
            <a:r>
              <a:rPr sz="1500" spc="-10" dirty="0">
                <a:latin typeface="Franklin Gothic Medium Cond"/>
                <a:cs typeface="Franklin Gothic Medium Cond"/>
              </a:rPr>
              <a:t>120Б.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 marR="5080">
              <a:lnSpc>
                <a:spcPts val="1620"/>
              </a:lnSpc>
              <a:spcBef>
                <a:spcPts val="1000"/>
              </a:spcBef>
            </a:pPr>
            <a:r>
              <a:rPr sz="1500" dirty="0">
                <a:latin typeface="Franklin Gothic Medium Cond"/>
                <a:cs typeface="Franklin Gothic Medium Cond"/>
              </a:rPr>
              <a:t>Общий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объем</a:t>
            </a:r>
            <a:r>
              <a:rPr sz="1500" spc="-3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расходов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на</a:t>
            </a:r>
            <a:r>
              <a:rPr sz="1500" spc="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закупку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средств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индивидуальной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защиты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(СИЗ),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latin typeface="Franklin Gothic Medium Cond"/>
                <a:cs typeface="Franklin Gothic Medium Cond"/>
              </a:rPr>
              <a:t>оплаченных </a:t>
            </a:r>
            <a:r>
              <a:rPr sz="1500" dirty="0">
                <a:latin typeface="Franklin Gothic Medium Cond"/>
                <a:cs typeface="Franklin Gothic Medium Cond"/>
              </a:rPr>
              <a:t>за</a:t>
            </a:r>
            <a:r>
              <a:rPr sz="1500" spc="-1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счет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средств,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предоставленных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компаниями</a:t>
            </a:r>
            <a:r>
              <a:rPr sz="1500" u="sng" spc="-1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«СИБУР»</a:t>
            </a:r>
            <a:r>
              <a:rPr sz="1500" u="sng" spc="-2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и</a:t>
            </a:r>
            <a:r>
              <a:rPr sz="1500" u="sng" spc="2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«СОГАЗ»</a:t>
            </a:r>
            <a:r>
              <a:rPr sz="1500" dirty="0">
                <a:latin typeface="Franklin Gothic Medium Cond"/>
                <a:cs typeface="Franklin Gothic Medium Cond"/>
              </a:rPr>
              <a:t>,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составил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1</a:t>
            </a:r>
            <a:r>
              <a:rPr sz="1500" spc="-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1500" spc="-2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284</a:t>
            </a:r>
            <a:endParaRPr sz="150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95"/>
              </a:lnSpc>
            </a:pPr>
            <a:r>
              <a:rPr sz="1500" spc="-1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102,73</a:t>
            </a:r>
            <a:r>
              <a:rPr sz="1500" spc="-3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15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рубля.</a:t>
            </a:r>
            <a:r>
              <a:rPr sz="1500" spc="-2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Расходы</a:t>
            </a:r>
            <a:r>
              <a:rPr sz="1500" spc="-30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на</a:t>
            </a:r>
            <a:r>
              <a:rPr sz="1500" spc="-1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погрузку</a:t>
            </a:r>
            <a:r>
              <a:rPr sz="1500" spc="-2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и логистику</a:t>
            </a:r>
            <a:r>
              <a:rPr sz="1500" spc="-4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latin typeface="Franklin Gothic Medium Cond"/>
                <a:cs typeface="Franklin Gothic Medium Cond"/>
              </a:rPr>
              <a:t>составили</a:t>
            </a:r>
            <a:r>
              <a:rPr sz="1500" spc="5" dirty="0">
                <a:latin typeface="Franklin Gothic Medium Cond"/>
                <a:cs typeface="Franklin Gothic Medium Cond"/>
              </a:rPr>
              <a:t> </a:t>
            </a:r>
            <a:r>
              <a:rPr sz="15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444</a:t>
            </a:r>
            <a:r>
              <a:rPr sz="1500" spc="-2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15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000</a:t>
            </a:r>
            <a:r>
              <a:rPr sz="1500" spc="-3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1500" spc="-1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рублей.</a:t>
            </a:r>
            <a:endParaRPr sz="1500">
              <a:latin typeface="Franklin Gothic Medium Cond"/>
              <a:cs typeface="Franklin Gothic Medium Cond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119359" y="1051560"/>
            <a:ext cx="1950720" cy="2575560"/>
            <a:chOff x="10119359" y="1051560"/>
            <a:chExt cx="1950720" cy="25755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57459" y="1089660"/>
              <a:ext cx="1874520" cy="24993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138409" y="1070610"/>
              <a:ext cx="1912620" cy="2537460"/>
            </a:xfrm>
            <a:custGeom>
              <a:avLst/>
              <a:gdLst/>
              <a:ahLst/>
              <a:cxnLst/>
              <a:rect l="l" t="t" r="r" b="b"/>
              <a:pathLst>
                <a:path w="1912620" h="2537460">
                  <a:moveTo>
                    <a:pt x="0" y="2537460"/>
                  </a:moveTo>
                  <a:lnTo>
                    <a:pt x="1912620" y="2537460"/>
                  </a:lnTo>
                  <a:lnTo>
                    <a:pt x="1912620" y="0"/>
                  </a:lnTo>
                  <a:lnTo>
                    <a:pt x="0" y="0"/>
                  </a:lnTo>
                  <a:lnTo>
                    <a:pt x="0" y="2537460"/>
                  </a:lnTo>
                  <a:close/>
                </a:path>
              </a:pathLst>
            </a:custGeom>
            <a:ln w="38100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00760" y="5169230"/>
            <a:ext cx="1830705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0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 СМИ</a:t>
            </a:r>
            <a:r>
              <a:rPr sz="1000" u="sng" spc="-1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000" u="sng" spc="-5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:</a:t>
            </a:r>
            <a:r>
              <a:rPr sz="1000" spc="500" dirty="0">
                <a:latin typeface="Franklin Gothic Medium Cond"/>
                <a:cs typeface="Franklin Gothic Medium Cond"/>
              </a:rPr>
              <a:t> </a:t>
            </a:r>
            <a:r>
              <a:rPr sz="1000" spc="-10" dirty="0">
                <a:latin typeface="Franklin Gothic Medium Cond"/>
                <a:cs typeface="Franklin Gothic Medium Cond"/>
              </a:rPr>
              <a:t>https://t.me/svetlanaakulova1/6222</a:t>
            </a:r>
            <a:r>
              <a:rPr sz="1000" spc="500" dirty="0">
                <a:latin typeface="Franklin Gothic Medium Cond"/>
                <a:cs typeface="Franklin Gothic Medium Cond"/>
              </a:rPr>
              <a:t> </a:t>
            </a:r>
            <a:r>
              <a:rPr sz="1000" spc="-10" dirty="0">
                <a:latin typeface="Franklin Gothic Medium Cond"/>
                <a:cs typeface="Franklin Gothic Medium Cond"/>
              </a:rPr>
              <a:t>https://t.me/akulovamgd/1636</a:t>
            </a:r>
            <a:r>
              <a:rPr sz="1000" spc="500" dirty="0">
                <a:latin typeface="Franklin Gothic Medium Cond"/>
                <a:cs typeface="Franklin Gothic Medium Cond"/>
              </a:rPr>
              <a:t> </a:t>
            </a:r>
            <a:r>
              <a:rPr sz="1000" spc="-10" dirty="0">
                <a:latin typeface="Franklin Gothic Medium Cond"/>
                <a:cs typeface="Franklin Gothic Medium Cond"/>
              </a:rPr>
              <a:t>https://t.me/anapahelp71/3/1719</a:t>
            </a:r>
            <a:r>
              <a:rPr sz="1000" spc="500" dirty="0">
                <a:latin typeface="Franklin Gothic Medium Cond"/>
                <a:cs typeface="Franklin Gothic Medium Cond"/>
              </a:rPr>
              <a:t> </a:t>
            </a:r>
            <a:r>
              <a:rPr sz="1000" spc="-10" dirty="0">
                <a:latin typeface="Franklin Gothic Medium Cond"/>
                <a:cs typeface="Franklin Gothic Medium Cond"/>
              </a:rPr>
              <a:t>https://t.me/nationalnaturefund/106</a:t>
            </a:r>
            <a:endParaRPr sz="1000">
              <a:latin typeface="Franklin Gothic Medium Cond"/>
              <a:cs typeface="Franklin Gothic Medium Cond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877311" y="5241035"/>
            <a:ext cx="2524125" cy="1353820"/>
            <a:chOff x="2877311" y="5241035"/>
            <a:chExt cx="2524125" cy="13538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411" y="5279135"/>
              <a:ext cx="2447543" cy="12771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896361" y="5260085"/>
              <a:ext cx="2486025" cy="1315720"/>
            </a:xfrm>
            <a:custGeom>
              <a:avLst/>
              <a:gdLst/>
              <a:ahLst/>
              <a:cxnLst/>
              <a:rect l="l" t="t" r="r" b="b"/>
              <a:pathLst>
                <a:path w="2486025" h="1315720">
                  <a:moveTo>
                    <a:pt x="0" y="1315211"/>
                  </a:moveTo>
                  <a:lnTo>
                    <a:pt x="2485643" y="1315211"/>
                  </a:lnTo>
                  <a:lnTo>
                    <a:pt x="2485643" y="0"/>
                  </a:lnTo>
                  <a:lnTo>
                    <a:pt x="0" y="0"/>
                  </a:lnTo>
                  <a:lnTo>
                    <a:pt x="0" y="1315211"/>
                  </a:lnTo>
                  <a:close/>
                </a:path>
              </a:pathLst>
            </a:custGeom>
            <a:ln w="3810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451347" y="1191767"/>
            <a:ext cx="6616065" cy="5577840"/>
            <a:chOff x="5451347" y="1191767"/>
            <a:chExt cx="6616065" cy="557784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90103" y="4815839"/>
              <a:ext cx="2886455" cy="15148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671053" y="4796789"/>
              <a:ext cx="2924810" cy="1553210"/>
            </a:xfrm>
            <a:custGeom>
              <a:avLst/>
              <a:gdLst/>
              <a:ahLst/>
              <a:cxnLst/>
              <a:rect l="l" t="t" r="r" b="b"/>
              <a:pathLst>
                <a:path w="2924809" h="1553210">
                  <a:moveTo>
                    <a:pt x="0" y="1552956"/>
                  </a:moveTo>
                  <a:lnTo>
                    <a:pt x="2924555" y="1552956"/>
                  </a:lnTo>
                  <a:lnTo>
                    <a:pt x="2924555" y="0"/>
                  </a:lnTo>
                  <a:lnTo>
                    <a:pt x="0" y="0"/>
                  </a:lnTo>
                  <a:lnTo>
                    <a:pt x="0" y="1552956"/>
                  </a:lnTo>
                  <a:close/>
                </a:path>
              </a:pathLst>
            </a:custGeom>
            <a:ln w="38099">
              <a:solidFill>
                <a:srgbClr val="7E5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97495" y="1229867"/>
              <a:ext cx="2618231" cy="149961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378445" y="1210817"/>
              <a:ext cx="2656840" cy="1537970"/>
            </a:xfrm>
            <a:custGeom>
              <a:avLst/>
              <a:gdLst/>
              <a:ahLst/>
              <a:cxnLst/>
              <a:rect l="l" t="t" r="r" b="b"/>
              <a:pathLst>
                <a:path w="2656840" h="1537970">
                  <a:moveTo>
                    <a:pt x="0" y="1537715"/>
                  </a:moveTo>
                  <a:lnTo>
                    <a:pt x="2656331" y="1537715"/>
                  </a:lnTo>
                  <a:lnTo>
                    <a:pt x="2656331" y="0"/>
                  </a:lnTo>
                  <a:lnTo>
                    <a:pt x="0" y="0"/>
                  </a:lnTo>
                  <a:lnTo>
                    <a:pt x="0" y="1537715"/>
                  </a:lnTo>
                  <a:close/>
                </a:path>
              </a:pathLst>
            </a:custGeom>
            <a:ln w="38100">
              <a:solidFill>
                <a:srgbClr val="5382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78667" y="4079747"/>
              <a:ext cx="1350264" cy="239725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659617" y="4060697"/>
              <a:ext cx="1388745" cy="2435860"/>
            </a:xfrm>
            <a:custGeom>
              <a:avLst/>
              <a:gdLst/>
              <a:ahLst/>
              <a:cxnLst/>
              <a:rect l="l" t="t" r="r" b="b"/>
              <a:pathLst>
                <a:path w="1388745" h="2435860">
                  <a:moveTo>
                    <a:pt x="0" y="2435352"/>
                  </a:moveTo>
                  <a:lnTo>
                    <a:pt x="1388364" y="2435352"/>
                  </a:lnTo>
                  <a:lnTo>
                    <a:pt x="1388364" y="0"/>
                  </a:lnTo>
                  <a:lnTo>
                    <a:pt x="0" y="0"/>
                  </a:lnTo>
                  <a:lnTo>
                    <a:pt x="0" y="2435352"/>
                  </a:lnTo>
                  <a:close/>
                </a:path>
              </a:pathLst>
            </a:custGeom>
            <a:ln w="38100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14031" y="2831591"/>
              <a:ext cx="2901696" cy="159410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099553" y="2817113"/>
              <a:ext cx="2931160" cy="1623060"/>
            </a:xfrm>
            <a:custGeom>
              <a:avLst/>
              <a:gdLst/>
              <a:ahLst/>
              <a:cxnLst/>
              <a:rect l="l" t="t" r="r" b="b"/>
              <a:pathLst>
                <a:path w="2931159" h="1623060">
                  <a:moveTo>
                    <a:pt x="0" y="1623060"/>
                  </a:moveTo>
                  <a:lnTo>
                    <a:pt x="2930652" y="1623060"/>
                  </a:lnTo>
                  <a:lnTo>
                    <a:pt x="2930652" y="0"/>
                  </a:lnTo>
                  <a:lnTo>
                    <a:pt x="0" y="0"/>
                  </a:lnTo>
                  <a:lnTo>
                    <a:pt x="0" y="1623060"/>
                  </a:lnTo>
                  <a:close/>
                </a:path>
              </a:pathLst>
            </a:custGeom>
            <a:ln w="28956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80303" y="5158738"/>
              <a:ext cx="2107692" cy="158191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465825" y="5144261"/>
              <a:ext cx="2136775" cy="1610995"/>
            </a:xfrm>
            <a:custGeom>
              <a:avLst/>
              <a:gdLst/>
              <a:ahLst/>
              <a:cxnLst/>
              <a:rect l="l" t="t" r="r" b="b"/>
              <a:pathLst>
                <a:path w="2136775" h="1610995">
                  <a:moveTo>
                    <a:pt x="0" y="1610868"/>
                  </a:moveTo>
                  <a:lnTo>
                    <a:pt x="2136648" y="1610868"/>
                  </a:lnTo>
                  <a:lnTo>
                    <a:pt x="2136648" y="0"/>
                  </a:lnTo>
                  <a:lnTo>
                    <a:pt x="0" y="0"/>
                  </a:lnTo>
                  <a:lnTo>
                    <a:pt x="0" y="1610868"/>
                  </a:lnTo>
                  <a:close/>
                </a:path>
              </a:pathLst>
            </a:custGeom>
            <a:ln w="28955">
              <a:solidFill>
                <a:srgbClr val="936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252" y="111252"/>
            <a:ext cx="591134" cy="123138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733743" y="468193"/>
            <a:ext cx="3097397" cy="3082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0957" y="116204"/>
            <a:ext cx="5704840" cy="118364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945005" marR="5080" indent="-1932939">
              <a:lnSpc>
                <a:spcPts val="4320"/>
              </a:lnSpc>
              <a:spcBef>
                <a:spcPts val="640"/>
              </a:spcBef>
            </a:pPr>
            <a:r>
              <a:rPr sz="4000" spc="-10" dirty="0"/>
              <a:t>Транспортировка</a:t>
            </a:r>
            <a:r>
              <a:rPr sz="4000" spc="-180" dirty="0"/>
              <a:t> </a:t>
            </a:r>
            <a:r>
              <a:rPr sz="4000" spc="-10" dirty="0"/>
              <a:t>волонтеров </a:t>
            </a:r>
            <a:r>
              <a:rPr sz="4000" dirty="0"/>
              <a:t>в</a:t>
            </a:r>
            <a:r>
              <a:rPr sz="4000" spc="-20" dirty="0"/>
              <a:t> </a:t>
            </a:r>
            <a:r>
              <a:rPr sz="4000" dirty="0"/>
              <a:t>зону</a:t>
            </a:r>
            <a:r>
              <a:rPr sz="4000" spc="-40" dirty="0"/>
              <a:t> </a:t>
            </a:r>
            <a:r>
              <a:rPr sz="4000" spc="-25" dirty="0"/>
              <a:t>ЧС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53085" y="1481455"/>
            <a:ext cx="7597775" cy="3228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665" indent="-227965">
              <a:lnSpc>
                <a:spcPts val="1735"/>
              </a:lnSpc>
              <a:spcBef>
                <a:spcPts val="105"/>
              </a:spcBef>
              <a:buFont typeface="Arial"/>
              <a:buChar char="•"/>
              <a:tabLst>
                <a:tab pos="240665" algn="l"/>
              </a:tabLst>
            </a:pPr>
            <a:r>
              <a:rPr sz="1700" spc="-10" dirty="0">
                <a:latin typeface="Franklin Gothic Medium Cond"/>
                <a:cs typeface="Franklin Gothic Medium Cond"/>
              </a:rPr>
              <a:t>27</a:t>
            </a:r>
            <a:r>
              <a:rPr sz="1700" spc="-7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декабря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2024</a:t>
            </a:r>
            <a:r>
              <a:rPr sz="1700" spc="-7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года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фонд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оплатил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транспортные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расходы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доставке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волонтеров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spc="-25" dirty="0">
                <a:latin typeface="Franklin Gothic Medium Cond"/>
                <a:cs typeface="Franklin Gothic Medium Cond"/>
              </a:rPr>
              <a:t>из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 marR="137160">
              <a:lnSpc>
                <a:spcPct val="70000"/>
              </a:lnSpc>
              <a:spcBef>
                <a:spcPts val="305"/>
              </a:spcBef>
            </a:pPr>
            <a:r>
              <a:rPr sz="1700" dirty="0">
                <a:latin typeface="Franklin Gothic Medium Cond"/>
                <a:cs typeface="Franklin Gothic Medium Cond"/>
              </a:rPr>
              <a:t>Москвы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1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Анапу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для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участия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мероприятиях</a:t>
            </a:r>
            <a:r>
              <a:rPr sz="1700" spc="-4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ликвидации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последствий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чрезвычайной </a:t>
            </a:r>
            <a:r>
              <a:rPr sz="1700" dirty="0">
                <a:latin typeface="Franklin Gothic Medium Cond"/>
                <a:cs typeface="Franklin Gothic Medium Cond"/>
              </a:rPr>
              <a:t>ситуации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акватории Черного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моря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на сумму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294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тыс.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960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рублей.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ts val="1735"/>
              </a:lnSpc>
              <a:spcBef>
                <a:spcPts val="395"/>
              </a:spcBef>
              <a:buFont typeface="Arial"/>
              <a:buChar char="•"/>
              <a:tabLst>
                <a:tab pos="240665" algn="l"/>
              </a:tabLst>
            </a:pPr>
            <a:r>
              <a:rPr sz="1700" dirty="0">
                <a:latin typeface="Franklin Gothic Medium Cond"/>
                <a:cs typeface="Franklin Gothic Medium Cond"/>
              </a:rPr>
              <a:t>С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конца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декабря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2024</a:t>
            </a:r>
            <a:r>
              <a:rPr sz="1700" spc="-7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года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январь</a:t>
            </a:r>
            <a:r>
              <a:rPr sz="1700" spc="-4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2025</a:t>
            </a:r>
            <a:r>
              <a:rPr sz="1700" spc="-7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года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фонд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оплатил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услуги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перевозке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>
              <a:lnSpc>
                <a:spcPts val="1430"/>
              </a:lnSpc>
            </a:pPr>
            <a:r>
              <a:rPr sz="1700" dirty="0">
                <a:latin typeface="Franklin Gothic Medium Cond"/>
                <a:cs typeface="Franklin Gothic Medium Cond"/>
              </a:rPr>
              <a:t>волонтеров</a:t>
            </a:r>
            <a:r>
              <a:rPr sz="1700" spc="-4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от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аэропорта в</a:t>
            </a:r>
            <a:r>
              <a:rPr sz="1700" spc="-4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Адлере</a:t>
            </a:r>
            <a:r>
              <a:rPr sz="1700" spc="-5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до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центрального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штаба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«МЫВМЕСТЕ»</a:t>
            </a:r>
            <a:r>
              <a:rPr sz="1700" spc="-4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Анапе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spc="-50" dirty="0">
                <a:latin typeface="Franklin Gothic Medium Cond"/>
                <a:cs typeface="Franklin Gothic Medium Cond"/>
              </a:rPr>
              <a:t>и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>
              <a:lnSpc>
                <a:spcPts val="1735"/>
              </a:lnSpc>
            </a:pPr>
            <a:r>
              <a:rPr sz="1700" dirty="0">
                <a:latin typeface="Franklin Gothic Medium Cond"/>
                <a:cs typeface="Franklin Gothic Medium Cond"/>
              </a:rPr>
              <a:t>обратно</a:t>
            </a:r>
            <a:r>
              <a:rPr sz="1700" spc="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на</a:t>
            </a:r>
            <a:r>
              <a:rPr sz="1700" spc="-1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сумму</a:t>
            </a:r>
            <a:r>
              <a:rPr sz="1700" spc="-1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469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тыс.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рублей.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ts val="1735"/>
              </a:lnSpc>
              <a:spcBef>
                <a:spcPts val="385"/>
              </a:spcBef>
              <a:buFont typeface="Arial"/>
              <a:buChar char="•"/>
              <a:tabLst>
                <a:tab pos="240665" algn="l"/>
              </a:tabLst>
            </a:pP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4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январе</a:t>
            </a:r>
            <a:r>
              <a:rPr sz="1700" spc="-5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2025</a:t>
            </a:r>
            <a:r>
              <a:rPr sz="1700" spc="-8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года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фонд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обеспечивал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транспортировку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волонтеров</a:t>
            </a:r>
            <a:r>
              <a:rPr sz="1700" spc="-5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из</a:t>
            </a:r>
            <a:r>
              <a:rPr sz="1700" spc="-5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города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Москва</a:t>
            </a:r>
            <a:r>
              <a:rPr sz="1700" spc="-40" dirty="0">
                <a:latin typeface="Franklin Gothic Medium Cond"/>
                <a:cs typeface="Franklin Gothic Medium Cond"/>
              </a:rPr>
              <a:t> </a:t>
            </a:r>
            <a:r>
              <a:rPr sz="1700" spc="-50" dirty="0">
                <a:latin typeface="Franklin Gothic Medium Cond"/>
                <a:cs typeface="Franklin Gothic Medium Cond"/>
              </a:rPr>
              <a:t>в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>
              <a:lnSpc>
                <a:spcPts val="1430"/>
              </a:lnSpc>
            </a:pPr>
            <a:r>
              <a:rPr sz="1700" dirty="0">
                <a:latin typeface="Franklin Gothic Medium Cond"/>
                <a:cs typeface="Franklin Gothic Medium Cond"/>
              </a:rPr>
              <a:t>город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Анапа</a:t>
            </a:r>
            <a:r>
              <a:rPr sz="1700" spc="-1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для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участия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мероприятиях</a:t>
            </a:r>
            <a:r>
              <a:rPr sz="1700" spc="-4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ликвидации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последствий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чрезвычайной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>
              <a:lnSpc>
                <a:spcPts val="1430"/>
              </a:lnSpc>
            </a:pPr>
            <a:r>
              <a:rPr sz="1700" dirty="0">
                <a:latin typeface="Franklin Gothic Medium Cond"/>
                <a:cs typeface="Franklin Gothic Medium Cond"/>
              </a:rPr>
              <a:t>ситуации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</a:t>
            </a:r>
            <a:r>
              <a:rPr sz="1700" spc="-3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акватории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Черного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моря.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Расходы</a:t>
            </a:r>
            <a:r>
              <a:rPr sz="1700" spc="-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на</a:t>
            </a:r>
            <a:r>
              <a:rPr sz="1700" spc="-1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указанные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цели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составили</a:t>
            </a:r>
            <a:r>
              <a:rPr sz="1700" spc="-2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959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тыс.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spc="-25" dirty="0">
                <a:latin typeface="Franklin Gothic Medium Cond"/>
                <a:cs typeface="Franklin Gothic Medium Cond"/>
              </a:rPr>
              <a:t>400</a:t>
            </a:r>
            <a:endParaRPr sz="1700" dirty="0">
              <a:latin typeface="Franklin Gothic Medium Cond"/>
              <a:cs typeface="Franklin Gothic Medium Cond"/>
            </a:endParaRPr>
          </a:p>
          <a:p>
            <a:pPr marL="240665" marR="679450">
              <a:lnSpc>
                <a:spcPct val="70000"/>
              </a:lnSpc>
              <a:spcBef>
                <a:spcPts val="305"/>
              </a:spcBef>
            </a:pPr>
            <a:r>
              <a:rPr sz="1700" dirty="0">
                <a:latin typeface="Franklin Gothic Medium Cond"/>
                <a:cs typeface="Franklin Gothic Medium Cond"/>
              </a:rPr>
              <a:t>рублей.</a:t>
            </a:r>
            <a:r>
              <a:rPr sz="1700" spc="-5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Дополнительно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была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организована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доставка</a:t>
            </a:r>
            <a:r>
              <a:rPr sz="1700" spc="-3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волонтеров</a:t>
            </a:r>
            <a:r>
              <a:rPr sz="1700" spc="-5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Всероссийского </a:t>
            </a:r>
            <a:r>
              <a:rPr sz="1700" dirty="0">
                <a:latin typeface="Franklin Gothic Medium Cond"/>
                <a:cs typeface="Franklin Gothic Medium Cond"/>
              </a:rPr>
              <a:t>движения</a:t>
            </a:r>
            <a:r>
              <a:rPr sz="1700" spc="-6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«Экосистема»</a:t>
            </a:r>
            <a:r>
              <a:rPr sz="1700" spc="-4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на</a:t>
            </a:r>
            <a:r>
              <a:rPr sz="1700" spc="-15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сумму</a:t>
            </a:r>
            <a:r>
              <a:rPr sz="1700" spc="-4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188</a:t>
            </a:r>
            <a:r>
              <a:rPr sz="1700" spc="-40" dirty="0">
                <a:latin typeface="Franklin Gothic Medium Cond"/>
                <a:cs typeface="Franklin Gothic Medium Cond"/>
              </a:rPr>
              <a:t> </a:t>
            </a:r>
            <a:r>
              <a:rPr sz="1700" dirty="0">
                <a:latin typeface="Franklin Gothic Medium Cond"/>
                <a:cs typeface="Franklin Gothic Medium Cond"/>
              </a:rPr>
              <a:t>тыс.</a:t>
            </a:r>
            <a:r>
              <a:rPr sz="1700" spc="-25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24,70</a:t>
            </a:r>
            <a:r>
              <a:rPr sz="1700" spc="-60" dirty="0">
                <a:latin typeface="Franklin Gothic Medium Cond"/>
                <a:cs typeface="Franklin Gothic Medium Cond"/>
              </a:rPr>
              <a:t> </a:t>
            </a:r>
            <a:r>
              <a:rPr sz="1700" spc="-10" dirty="0">
                <a:latin typeface="Franklin Gothic Medium Cond"/>
                <a:cs typeface="Franklin Gothic Medium Cond"/>
              </a:rPr>
              <a:t>рублей.</a:t>
            </a:r>
            <a:endParaRPr sz="1700" dirty="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775"/>
              </a:spcBef>
            </a:pPr>
            <a:endParaRPr sz="17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039"/>
              </a:lnSpc>
            </a:pPr>
            <a:r>
              <a:rPr sz="2000" dirty="0">
                <a:latin typeface="Franklin Gothic Medium Cond"/>
                <a:cs typeface="Franklin Gothic Medium Cond"/>
              </a:rPr>
              <a:t>Общий</a:t>
            </a:r>
            <a:r>
              <a:rPr sz="2000" spc="-35" dirty="0">
                <a:latin typeface="Franklin Gothic Medium Cond"/>
                <a:cs typeface="Franklin Gothic Medium Cond"/>
              </a:rPr>
              <a:t> </a:t>
            </a:r>
            <a:r>
              <a:rPr sz="2000" dirty="0">
                <a:latin typeface="Franklin Gothic Medium Cond"/>
                <a:cs typeface="Franklin Gothic Medium Cond"/>
              </a:rPr>
              <a:t>объем</a:t>
            </a:r>
            <a:r>
              <a:rPr sz="2000" spc="-40" dirty="0">
                <a:latin typeface="Franklin Gothic Medium Cond"/>
                <a:cs typeface="Franklin Gothic Medium Cond"/>
              </a:rPr>
              <a:t> </a:t>
            </a:r>
            <a:r>
              <a:rPr sz="2000" dirty="0">
                <a:latin typeface="Franklin Gothic Medium Cond"/>
                <a:cs typeface="Franklin Gothic Medium Cond"/>
              </a:rPr>
              <a:t>транспортных</a:t>
            </a:r>
            <a:r>
              <a:rPr sz="2000" spc="-40" dirty="0">
                <a:latin typeface="Franklin Gothic Medium Cond"/>
                <a:cs typeface="Franklin Gothic Medium Cond"/>
              </a:rPr>
              <a:t> </a:t>
            </a:r>
            <a:r>
              <a:rPr sz="2000" dirty="0">
                <a:latin typeface="Franklin Gothic Medium Cond"/>
                <a:cs typeface="Franklin Gothic Medium Cond"/>
              </a:rPr>
              <a:t>расходов,</a:t>
            </a:r>
            <a:r>
              <a:rPr sz="2000" spc="-35" dirty="0">
                <a:latin typeface="Franklin Gothic Medium Cond"/>
                <a:cs typeface="Franklin Gothic Medium Cond"/>
              </a:rPr>
              <a:t> </a:t>
            </a:r>
            <a:r>
              <a:rPr sz="2000" spc="-10" dirty="0">
                <a:latin typeface="Franklin Gothic Medium Cond"/>
                <a:cs typeface="Franklin Gothic Medium Cond"/>
              </a:rPr>
              <a:t>оплаченных</a:t>
            </a:r>
            <a:r>
              <a:rPr sz="2000" spc="-40" dirty="0">
                <a:latin typeface="Franklin Gothic Medium Cond"/>
                <a:cs typeface="Franklin Gothic Medium Cond"/>
              </a:rPr>
              <a:t> </a:t>
            </a:r>
            <a:r>
              <a:rPr sz="2000" dirty="0">
                <a:latin typeface="Franklin Gothic Medium Cond"/>
                <a:cs typeface="Franklin Gothic Medium Cond"/>
              </a:rPr>
              <a:t>за</a:t>
            </a:r>
            <a:r>
              <a:rPr sz="2000" spc="-20" dirty="0">
                <a:latin typeface="Franklin Gothic Medium Cond"/>
                <a:cs typeface="Franklin Gothic Medium Cond"/>
              </a:rPr>
              <a:t> </a:t>
            </a:r>
            <a:r>
              <a:rPr sz="2000" dirty="0">
                <a:latin typeface="Franklin Gothic Medium Cond"/>
                <a:cs typeface="Franklin Gothic Medium Cond"/>
              </a:rPr>
              <a:t>счет</a:t>
            </a:r>
            <a:r>
              <a:rPr sz="2000" spc="-50" dirty="0">
                <a:latin typeface="Franklin Gothic Medium Cond"/>
                <a:cs typeface="Franklin Gothic Medium Cond"/>
              </a:rPr>
              <a:t> </a:t>
            </a:r>
            <a:r>
              <a:rPr sz="2000" spc="-10" dirty="0">
                <a:latin typeface="Franklin Gothic Medium Cond"/>
                <a:cs typeface="Franklin Gothic Medium Cond"/>
              </a:rPr>
              <a:t>средств,</a:t>
            </a:r>
            <a:endParaRPr sz="2000" dirty="0">
              <a:latin typeface="Franklin Gothic Medium Cond"/>
              <a:cs typeface="Franklin Gothic Medium Cond"/>
            </a:endParaRPr>
          </a:p>
          <a:p>
            <a:pPr marL="12700" marR="346075">
              <a:lnSpc>
                <a:spcPct val="70000"/>
              </a:lnSpc>
              <a:spcBef>
                <a:spcPts val="360"/>
              </a:spcBef>
            </a:pPr>
            <a:r>
              <a:rPr sz="2000" dirty="0" err="1">
                <a:latin typeface="Franklin Gothic Medium Cond"/>
                <a:cs typeface="Franklin Gothic Medium Cond"/>
              </a:rPr>
              <a:t>предоставленных</a:t>
            </a:r>
            <a:r>
              <a:rPr sz="2000" spc="-25" dirty="0">
                <a:latin typeface="Franklin Gothic Medium Cond"/>
                <a:cs typeface="Franklin Gothic Medium Cond"/>
              </a:rPr>
              <a:t> </a:t>
            </a:r>
            <a:r>
              <a:rPr sz="20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</a:t>
            </a:r>
            <a:r>
              <a:rPr lang="ru-RU" sz="20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ей «Норникель» </a:t>
            </a:r>
            <a:r>
              <a:rPr sz="2000" dirty="0" err="1">
                <a:latin typeface="Franklin Gothic Medium Cond"/>
                <a:cs typeface="Franklin Gothic Medium Cond"/>
              </a:rPr>
              <a:t>составил</a:t>
            </a:r>
            <a:r>
              <a:rPr sz="2000" spc="-25" dirty="0">
                <a:latin typeface="Franklin Gothic Medium Cond"/>
                <a:cs typeface="Franklin Gothic Medium Cond"/>
              </a:rPr>
              <a:t> </a:t>
            </a:r>
            <a:r>
              <a:rPr sz="20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1</a:t>
            </a:r>
            <a:r>
              <a:rPr sz="2000" spc="1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000" spc="-6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911</a:t>
            </a:r>
            <a:r>
              <a:rPr sz="2000" spc="-2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000" spc="-1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384,70 рубля.</a:t>
            </a:r>
            <a:endParaRPr sz="2000" dirty="0">
              <a:latin typeface="Franklin Gothic Medium Cond"/>
              <a:cs typeface="Franklin Gothic Medium Con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68056" y="1278636"/>
            <a:ext cx="3929379" cy="2106295"/>
            <a:chOff x="8068056" y="1278636"/>
            <a:chExt cx="3929379" cy="21062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7012" y="1307592"/>
              <a:ext cx="3870959" cy="20482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082534" y="1293114"/>
              <a:ext cx="3900170" cy="2077720"/>
            </a:xfrm>
            <a:custGeom>
              <a:avLst/>
              <a:gdLst/>
              <a:ahLst/>
              <a:cxnLst/>
              <a:rect l="l" t="t" r="r" b="b"/>
              <a:pathLst>
                <a:path w="3900170" h="2077720">
                  <a:moveTo>
                    <a:pt x="0" y="2077212"/>
                  </a:moveTo>
                  <a:lnTo>
                    <a:pt x="3899916" y="2077212"/>
                  </a:lnTo>
                  <a:lnTo>
                    <a:pt x="3899916" y="0"/>
                  </a:lnTo>
                  <a:lnTo>
                    <a:pt x="0" y="0"/>
                  </a:lnTo>
                  <a:lnTo>
                    <a:pt x="0" y="2077212"/>
                  </a:lnTo>
                  <a:close/>
                </a:path>
              </a:pathLst>
            </a:custGeom>
            <a:ln w="28956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659368" y="3534155"/>
            <a:ext cx="3286125" cy="1724025"/>
            <a:chOff x="8659368" y="3534155"/>
            <a:chExt cx="3286125" cy="17240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97468" y="3572255"/>
              <a:ext cx="3209544" cy="16474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78418" y="3553205"/>
              <a:ext cx="3248025" cy="1685925"/>
            </a:xfrm>
            <a:custGeom>
              <a:avLst/>
              <a:gdLst/>
              <a:ahLst/>
              <a:cxnLst/>
              <a:rect l="l" t="t" r="r" b="b"/>
              <a:pathLst>
                <a:path w="3248025" h="1685925">
                  <a:moveTo>
                    <a:pt x="0" y="1685544"/>
                  </a:moveTo>
                  <a:lnTo>
                    <a:pt x="3247644" y="1685544"/>
                  </a:lnTo>
                  <a:lnTo>
                    <a:pt x="3247644" y="0"/>
                  </a:lnTo>
                  <a:lnTo>
                    <a:pt x="0" y="0"/>
                  </a:lnTo>
                  <a:lnTo>
                    <a:pt x="0" y="1685544"/>
                  </a:lnTo>
                  <a:close/>
                </a:path>
              </a:pathLst>
            </a:custGeom>
            <a:ln w="38100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99532" y="5038344"/>
            <a:ext cx="3156585" cy="1696720"/>
            <a:chOff x="5399532" y="5038344"/>
            <a:chExt cx="3156585" cy="169672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8488" y="5067300"/>
              <a:ext cx="3098291" cy="16383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414010" y="5052822"/>
              <a:ext cx="3127375" cy="1667510"/>
            </a:xfrm>
            <a:custGeom>
              <a:avLst/>
              <a:gdLst/>
              <a:ahLst/>
              <a:cxnLst/>
              <a:rect l="l" t="t" r="r" b="b"/>
              <a:pathLst>
                <a:path w="3127375" h="1667509">
                  <a:moveTo>
                    <a:pt x="0" y="1667255"/>
                  </a:moveTo>
                  <a:lnTo>
                    <a:pt x="3127247" y="1667255"/>
                  </a:lnTo>
                  <a:lnTo>
                    <a:pt x="3127247" y="0"/>
                  </a:lnTo>
                  <a:lnTo>
                    <a:pt x="0" y="0"/>
                  </a:lnTo>
                  <a:lnTo>
                    <a:pt x="0" y="1667255"/>
                  </a:lnTo>
                  <a:close/>
                </a:path>
              </a:pathLst>
            </a:custGeom>
            <a:ln w="28956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59740" y="5448401"/>
            <a:ext cx="270256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4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r>
              <a:rPr sz="1400" spc="-20" dirty="0">
                <a:latin typeface="Franklin Gothic Medium Cond"/>
                <a:cs typeface="Franklin Gothic Medium Cond"/>
              </a:rPr>
              <a:t> </a:t>
            </a:r>
            <a:r>
              <a:rPr sz="1400" spc="-10" dirty="0">
                <a:latin typeface="Franklin Gothic Medium Cond"/>
                <a:cs typeface="Franklin Gothic Medium Cond"/>
              </a:rPr>
              <a:t>https://t.me/svetlanaakulova1/6168 https://t.me/svetlanaakulova1/6276 https://t.me/akulovamgd/1505 https://t.me/Moscowzoo_official/7243</a:t>
            </a:r>
            <a:endParaRPr sz="1400">
              <a:latin typeface="Franklin Gothic Medium Cond"/>
              <a:cs typeface="Franklin Gothic Medium Cond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7556" y="167639"/>
            <a:ext cx="518159" cy="11887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3F0D93-F42D-4C4B-86D8-AEC24D2E8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167639"/>
            <a:ext cx="1408405" cy="8123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3282" y="411861"/>
            <a:ext cx="55632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Логистическая</a:t>
            </a:r>
            <a:r>
              <a:rPr sz="4400" spc="55" dirty="0"/>
              <a:t> </a:t>
            </a:r>
            <a:r>
              <a:rPr sz="4400" spc="-10" dirty="0"/>
              <a:t>поддержка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5875" marR="5080">
              <a:lnSpc>
                <a:spcPts val="3020"/>
              </a:lnSpc>
              <a:spcBef>
                <a:spcPts val="480"/>
              </a:spcBef>
            </a:pPr>
            <a:r>
              <a:rPr dirty="0"/>
              <a:t>В</a:t>
            </a:r>
            <a:r>
              <a:rPr spc="-65" dirty="0"/>
              <a:t> </a:t>
            </a:r>
            <a:r>
              <a:rPr dirty="0"/>
              <a:t>конце</a:t>
            </a:r>
            <a:r>
              <a:rPr spc="-50" dirty="0"/>
              <a:t> </a:t>
            </a:r>
            <a:r>
              <a:rPr dirty="0"/>
              <a:t>декабря</a:t>
            </a:r>
            <a:r>
              <a:rPr spc="-55" dirty="0"/>
              <a:t> </a:t>
            </a:r>
            <a:r>
              <a:rPr dirty="0"/>
              <a:t>2024</a:t>
            </a:r>
            <a:r>
              <a:rPr spc="-60" dirty="0"/>
              <a:t> </a:t>
            </a:r>
            <a:r>
              <a:rPr dirty="0"/>
              <a:t>года</a:t>
            </a:r>
            <a:r>
              <a:rPr spc="-55" dirty="0"/>
              <a:t> </a:t>
            </a:r>
            <a:r>
              <a:rPr dirty="0"/>
              <a:t>фонд</a:t>
            </a:r>
            <a:r>
              <a:rPr spc="-50" dirty="0"/>
              <a:t> </a:t>
            </a:r>
            <a:r>
              <a:rPr spc="-10" dirty="0"/>
              <a:t>произвел </a:t>
            </a:r>
            <a:r>
              <a:rPr dirty="0"/>
              <a:t>оплату</a:t>
            </a:r>
            <a:r>
              <a:rPr spc="-50" dirty="0"/>
              <a:t> </a:t>
            </a:r>
            <a:r>
              <a:rPr dirty="0"/>
              <a:t>логистических</a:t>
            </a:r>
            <a:r>
              <a:rPr spc="-10" dirty="0"/>
              <a:t> </a:t>
            </a:r>
            <a:r>
              <a:rPr dirty="0"/>
              <a:t>расходов</a:t>
            </a:r>
            <a:r>
              <a:rPr spc="-25" dirty="0"/>
              <a:t> </a:t>
            </a:r>
            <a:r>
              <a:rPr dirty="0"/>
              <a:t>в</a:t>
            </a:r>
            <a:r>
              <a:rPr spc="-50" dirty="0"/>
              <a:t> </a:t>
            </a:r>
            <a:r>
              <a:rPr spc="-10" dirty="0"/>
              <a:t>размере </a:t>
            </a:r>
            <a:r>
              <a:rPr spc="-10" dirty="0">
                <a:solidFill>
                  <a:srgbClr val="FBAF40"/>
                </a:solidFill>
              </a:rPr>
              <a:t>221</a:t>
            </a:r>
            <a:r>
              <a:rPr spc="-65" dirty="0">
                <a:solidFill>
                  <a:srgbClr val="FBAF40"/>
                </a:solidFill>
              </a:rPr>
              <a:t> </a:t>
            </a:r>
            <a:r>
              <a:rPr dirty="0">
                <a:solidFill>
                  <a:srgbClr val="FBAF40"/>
                </a:solidFill>
              </a:rPr>
              <a:t>000</a:t>
            </a:r>
            <a:r>
              <a:rPr spc="-70" dirty="0">
                <a:solidFill>
                  <a:srgbClr val="FBAF40"/>
                </a:solidFill>
              </a:rPr>
              <a:t> </a:t>
            </a:r>
            <a:r>
              <a:rPr dirty="0">
                <a:solidFill>
                  <a:srgbClr val="FBAF40"/>
                </a:solidFill>
              </a:rPr>
              <a:t>рублей</a:t>
            </a:r>
            <a:r>
              <a:rPr spc="-30" dirty="0">
                <a:solidFill>
                  <a:srgbClr val="FBAF40"/>
                </a:solidFill>
              </a:rPr>
              <a:t> </a:t>
            </a:r>
            <a:r>
              <a:rPr dirty="0"/>
              <a:t>за</a:t>
            </a:r>
            <a:r>
              <a:rPr spc="-50" dirty="0"/>
              <a:t> </a:t>
            </a:r>
            <a:r>
              <a:rPr spc="-10" dirty="0"/>
              <a:t>доставку</a:t>
            </a:r>
          </a:p>
          <a:p>
            <a:pPr marL="15875" marR="180340">
              <a:lnSpc>
                <a:spcPts val="3020"/>
              </a:lnSpc>
              <a:spcBef>
                <a:spcPts val="15"/>
              </a:spcBef>
            </a:pPr>
            <a:r>
              <a:rPr dirty="0"/>
              <a:t>гуманитарного</a:t>
            </a:r>
            <a:r>
              <a:rPr spc="-70" dirty="0"/>
              <a:t> </a:t>
            </a:r>
            <a:r>
              <a:rPr dirty="0"/>
              <a:t>груза,</a:t>
            </a:r>
            <a:r>
              <a:rPr spc="-100" dirty="0"/>
              <a:t> </a:t>
            </a:r>
            <a:r>
              <a:rPr spc="-10" dirty="0"/>
              <a:t>предоставленного </a:t>
            </a:r>
            <a:r>
              <a:rPr u="sng" dirty="0">
                <a:uFill>
                  <a:solidFill>
                    <a:srgbClr val="000000"/>
                  </a:solidFill>
                </a:uFill>
              </a:rPr>
              <a:t>компанией</a:t>
            </a:r>
            <a:r>
              <a:rPr u="sng" spc="-8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sng" dirty="0">
                <a:uFill>
                  <a:solidFill>
                    <a:srgbClr val="000000"/>
                  </a:solidFill>
                </a:uFill>
              </a:rPr>
              <a:t>«СИБУР»,</a:t>
            </a:r>
            <a:r>
              <a:rPr u="sng" spc="-6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/>
              <a:t>стоимостью</a:t>
            </a:r>
            <a:r>
              <a:rPr spc="10" dirty="0"/>
              <a:t> </a:t>
            </a:r>
            <a:r>
              <a:rPr dirty="0"/>
              <a:t>9</a:t>
            </a:r>
            <a:r>
              <a:rPr spc="-50" dirty="0"/>
              <a:t> </a:t>
            </a:r>
            <a:r>
              <a:rPr spc="-25" dirty="0"/>
              <a:t>009 </a:t>
            </a:r>
            <a:r>
              <a:rPr dirty="0"/>
              <a:t>262</a:t>
            </a:r>
            <a:r>
              <a:rPr spc="-55" dirty="0"/>
              <a:t> </a:t>
            </a:r>
            <a:r>
              <a:rPr dirty="0"/>
              <a:t>тысячи</a:t>
            </a:r>
            <a:r>
              <a:rPr spc="-50" dirty="0"/>
              <a:t> </a:t>
            </a:r>
            <a:r>
              <a:rPr dirty="0"/>
              <a:t>рублей,</a:t>
            </a:r>
            <a:r>
              <a:rPr spc="-20" dirty="0"/>
              <a:t> </a:t>
            </a:r>
            <a:r>
              <a:rPr dirty="0"/>
              <a:t>который</a:t>
            </a:r>
            <a:r>
              <a:rPr spc="-35" dirty="0"/>
              <a:t> </a:t>
            </a:r>
            <a:r>
              <a:rPr dirty="0"/>
              <a:t>был</a:t>
            </a:r>
            <a:r>
              <a:rPr spc="-50" dirty="0"/>
              <a:t> </a:t>
            </a:r>
            <a:r>
              <a:rPr spc="-10" dirty="0"/>
              <a:t>передан</a:t>
            </a:r>
          </a:p>
          <a:p>
            <a:pPr marL="15875" marR="273050">
              <a:lnSpc>
                <a:spcPts val="3020"/>
              </a:lnSpc>
              <a:spcBef>
                <a:spcPts val="15"/>
              </a:spcBef>
            </a:pPr>
            <a:r>
              <a:rPr dirty="0"/>
              <a:t>волонтерам,</a:t>
            </a:r>
            <a:r>
              <a:rPr spc="-60" dirty="0"/>
              <a:t> </a:t>
            </a:r>
            <a:r>
              <a:rPr dirty="0"/>
              <a:t>участвующим</a:t>
            </a:r>
            <a:r>
              <a:rPr spc="-35" dirty="0"/>
              <a:t> </a:t>
            </a:r>
            <a:r>
              <a:rPr dirty="0"/>
              <a:t>в</a:t>
            </a:r>
            <a:r>
              <a:rPr spc="-80" dirty="0"/>
              <a:t> </a:t>
            </a:r>
            <a:r>
              <a:rPr spc="-10" dirty="0"/>
              <a:t>ликвидации </a:t>
            </a:r>
            <a:r>
              <a:rPr dirty="0"/>
              <a:t>последствий</a:t>
            </a:r>
            <a:r>
              <a:rPr spc="-10" dirty="0"/>
              <a:t> </a:t>
            </a:r>
            <a:r>
              <a:rPr dirty="0"/>
              <a:t>разлива</a:t>
            </a:r>
            <a:r>
              <a:rPr spc="-20" dirty="0"/>
              <a:t> </a:t>
            </a:r>
            <a:r>
              <a:rPr spc="-10" dirty="0"/>
              <a:t>нефтепродуктов</a:t>
            </a:r>
            <a:r>
              <a:rPr spc="-25" dirty="0"/>
              <a:t> </a:t>
            </a:r>
            <a:r>
              <a:rPr spc="-50" dirty="0"/>
              <a:t>в </a:t>
            </a:r>
            <a:r>
              <a:rPr dirty="0"/>
              <a:t>Черном</a:t>
            </a:r>
            <a:r>
              <a:rPr spc="-90" dirty="0"/>
              <a:t> </a:t>
            </a:r>
            <a:r>
              <a:rPr spc="-10" dirty="0"/>
              <a:t>море.</a:t>
            </a:r>
          </a:p>
          <a:p>
            <a:pPr marL="12700" marR="2553335">
              <a:lnSpc>
                <a:spcPct val="100000"/>
              </a:lnSpc>
              <a:spcBef>
                <a:spcPts val="1575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</a:rPr>
              <a:t>Освещение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</a:rPr>
              <a:t>в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</a:rPr>
              <a:t> СМИ:</a:t>
            </a:r>
            <a:r>
              <a:rPr sz="1800" spc="-20" dirty="0"/>
              <a:t> </a:t>
            </a:r>
            <a:r>
              <a:rPr sz="1800" spc="-10" dirty="0"/>
              <a:t>https://t.me/akulovamgd/1544 https://t.me/svetlanaakulova1/6222</a:t>
            </a:r>
            <a:endParaRPr sz="1800"/>
          </a:p>
        </p:txBody>
      </p:sp>
      <p:grpSp>
        <p:nvGrpSpPr>
          <p:cNvPr id="4" name="object 4"/>
          <p:cNvGrpSpPr/>
          <p:nvPr/>
        </p:nvGrpSpPr>
        <p:grpSpPr>
          <a:xfrm>
            <a:off x="792480" y="1458467"/>
            <a:ext cx="3991610" cy="3013075"/>
            <a:chOff x="792480" y="1458467"/>
            <a:chExt cx="3991610" cy="30130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0580" y="1496567"/>
              <a:ext cx="3915155" cy="293674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11530" y="1477517"/>
              <a:ext cx="3953510" cy="2974975"/>
            </a:xfrm>
            <a:custGeom>
              <a:avLst/>
              <a:gdLst/>
              <a:ahLst/>
              <a:cxnLst/>
              <a:rect l="l" t="t" r="r" b="b"/>
              <a:pathLst>
                <a:path w="3953510" h="2974975">
                  <a:moveTo>
                    <a:pt x="0" y="2974847"/>
                  </a:moveTo>
                  <a:lnTo>
                    <a:pt x="3953255" y="2974847"/>
                  </a:lnTo>
                  <a:lnTo>
                    <a:pt x="3953255" y="0"/>
                  </a:lnTo>
                  <a:lnTo>
                    <a:pt x="0" y="0"/>
                  </a:lnTo>
                  <a:lnTo>
                    <a:pt x="0" y="2974847"/>
                  </a:lnTo>
                  <a:close/>
                </a:path>
              </a:pathLst>
            </a:custGeom>
            <a:ln w="38100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212848" y="4642103"/>
            <a:ext cx="2889885" cy="2181225"/>
            <a:chOff x="2212848" y="4642103"/>
            <a:chExt cx="2889885" cy="21812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1804" y="4671059"/>
              <a:ext cx="2831592" cy="212293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227326" y="4656581"/>
              <a:ext cx="2860675" cy="2152015"/>
            </a:xfrm>
            <a:custGeom>
              <a:avLst/>
              <a:gdLst/>
              <a:ahLst/>
              <a:cxnLst/>
              <a:rect l="l" t="t" r="r" b="b"/>
              <a:pathLst>
                <a:path w="2860675" h="2152015">
                  <a:moveTo>
                    <a:pt x="0" y="2151888"/>
                  </a:moveTo>
                  <a:lnTo>
                    <a:pt x="2860548" y="2151888"/>
                  </a:lnTo>
                  <a:lnTo>
                    <a:pt x="2860548" y="0"/>
                  </a:lnTo>
                  <a:lnTo>
                    <a:pt x="0" y="0"/>
                  </a:lnTo>
                  <a:lnTo>
                    <a:pt x="0" y="2151888"/>
                  </a:lnTo>
                  <a:close/>
                </a:path>
              </a:pathLst>
            </a:custGeom>
            <a:ln w="28956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884" y="234695"/>
            <a:ext cx="518159" cy="118872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33743" y="468193"/>
            <a:ext cx="3097397" cy="3082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1732" y="-8382"/>
            <a:ext cx="6163945" cy="15621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 indent="48260">
              <a:lnSpc>
                <a:spcPts val="3890"/>
              </a:lnSpc>
              <a:spcBef>
                <a:spcPts val="585"/>
              </a:spcBef>
            </a:pPr>
            <a:r>
              <a:rPr dirty="0"/>
              <a:t>Содействие</a:t>
            </a:r>
            <a:r>
              <a:rPr spc="-40" dirty="0"/>
              <a:t> </a:t>
            </a:r>
            <a:r>
              <a:rPr dirty="0"/>
              <a:t>в</a:t>
            </a:r>
            <a:r>
              <a:rPr spc="-10" dirty="0"/>
              <a:t> </a:t>
            </a:r>
            <a:r>
              <a:rPr dirty="0"/>
              <a:t>организации</a:t>
            </a:r>
            <a:r>
              <a:rPr spc="10" dirty="0"/>
              <a:t> </a:t>
            </a:r>
            <a:r>
              <a:rPr spc="-10" dirty="0"/>
              <a:t>работы </a:t>
            </a:r>
            <a:r>
              <a:rPr dirty="0"/>
              <a:t>центрального</a:t>
            </a:r>
            <a:r>
              <a:rPr spc="-30" dirty="0"/>
              <a:t> </a:t>
            </a:r>
            <a:r>
              <a:rPr dirty="0"/>
              <a:t>штаба</a:t>
            </a:r>
            <a:r>
              <a:rPr spc="-25" dirty="0"/>
              <a:t> </a:t>
            </a:r>
            <a:r>
              <a:rPr spc="-10" dirty="0"/>
              <a:t>«МЫВМЕСТЕ».</a:t>
            </a:r>
          </a:p>
          <a:p>
            <a:pPr marL="208915">
              <a:lnSpc>
                <a:spcPts val="3829"/>
              </a:lnSpc>
            </a:pPr>
            <a:r>
              <a:rPr dirty="0"/>
              <a:t>Закупка</a:t>
            </a:r>
            <a:r>
              <a:rPr spc="-50" dirty="0"/>
              <a:t> </a:t>
            </a:r>
            <a:r>
              <a:rPr dirty="0"/>
              <a:t>бейджей</a:t>
            </a:r>
            <a:r>
              <a:rPr spc="-45" dirty="0"/>
              <a:t> </a:t>
            </a:r>
            <a:r>
              <a:rPr dirty="0"/>
              <a:t>для</a:t>
            </a:r>
            <a:r>
              <a:rPr spc="-45" dirty="0"/>
              <a:t> </a:t>
            </a:r>
            <a:r>
              <a:rPr spc="-10" dirty="0"/>
              <a:t>волонтеров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557604"/>
            <a:ext cx="4306570" cy="4725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45"/>
              </a:lnSpc>
              <a:spcBef>
                <a:spcPts val="95"/>
              </a:spcBef>
            </a:pPr>
            <a:r>
              <a:rPr sz="2200" dirty="0">
                <a:latin typeface="Franklin Gothic Medium Cond"/>
                <a:cs typeface="Franklin Gothic Medium Cond"/>
              </a:rPr>
              <a:t>Фонд</a:t>
            </a:r>
            <a:r>
              <a:rPr sz="2200" spc="-5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закупил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10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000</a:t>
            </a:r>
            <a:r>
              <a:rPr sz="2200" spc="-65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разноцветных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бейджей</a:t>
            </a:r>
            <a:r>
              <a:rPr sz="2200" spc="-7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для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категоризации</a:t>
            </a:r>
            <a:r>
              <a:rPr sz="2200" spc="-10" dirty="0">
                <a:latin typeface="Franklin Gothic Medium Cond"/>
                <a:cs typeface="Franklin Gothic Medium Cond"/>
              </a:rPr>
              <a:t> волонтеров,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участвующих</a:t>
            </a:r>
            <a:r>
              <a:rPr sz="2200" spc="-1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в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спасении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spc="-20" dirty="0">
                <a:latin typeface="Franklin Gothic Medium Cond"/>
                <a:cs typeface="Franklin Gothic Medium Cond"/>
              </a:rPr>
              <a:t>птиц,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пострадавших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от</a:t>
            </a:r>
            <a:r>
              <a:rPr sz="2200" spc="-6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разлива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нефтепродуктов.</a:t>
            </a:r>
            <a:r>
              <a:rPr sz="2200" spc="-2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Бейджи</a:t>
            </a:r>
            <a:r>
              <a:rPr sz="2200" spc="-8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используются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согласно</a:t>
            </a:r>
            <a:r>
              <a:rPr sz="2200" spc="-7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методическим</a:t>
            </a:r>
            <a:r>
              <a:rPr sz="2200" spc="-7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указаниям</a:t>
            </a:r>
            <a:r>
              <a:rPr sz="2200" spc="-55" dirty="0">
                <a:latin typeface="Franklin Gothic Medium Cond"/>
                <a:cs typeface="Franklin Gothic Medium Cond"/>
              </a:rPr>
              <a:t> </a:t>
            </a:r>
            <a:r>
              <a:rPr sz="2200" spc="-25" dirty="0">
                <a:latin typeface="Franklin Gothic Medium Cond"/>
                <a:cs typeface="Franklin Gothic Medium Cond"/>
              </a:rPr>
              <a:t>по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 marR="1276350">
              <a:lnSpc>
                <a:spcPct val="70000"/>
              </a:lnSpc>
              <a:spcBef>
                <a:spcPts val="400"/>
              </a:spcBef>
            </a:pPr>
            <a:r>
              <a:rPr sz="2200" dirty="0">
                <a:latin typeface="Franklin Gothic Medium Cond"/>
                <a:cs typeface="Franklin Gothic Medium Cond"/>
              </a:rPr>
              <a:t>работе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птицами</a:t>
            </a:r>
            <a:r>
              <a:rPr sz="2200" spc="-2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в</a:t>
            </a:r>
            <a:r>
              <a:rPr sz="2200" spc="-4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условиях чрезвычайных</a:t>
            </a:r>
            <a:r>
              <a:rPr sz="2200" spc="5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ситуаций.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245"/>
              </a:lnSpc>
              <a:spcBef>
                <a:spcPts val="204"/>
              </a:spcBef>
            </a:pPr>
            <a:r>
              <a:rPr sz="2200" dirty="0">
                <a:latin typeface="Franklin Gothic Medium Cond"/>
                <a:cs typeface="Franklin Gothic Medium Cond"/>
              </a:rPr>
              <a:t>Общий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объем</a:t>
            </a:r>
            <a:r>
              <a:rPr sz="2200" spc="-4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расходов</a:t>
            </a:r>
            <a:r>
              <a:rPr sz="2200" spc="-4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на</a:t>
            </a:r>
            <a:r>
              <a:rPr sz="2200" spc="-6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закупку,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spc="-10" dirty="0">
                <a:latin typeface="Franklin Gothic Medium Cond"/>
                <a:cs typeface="Franklin Gothic Medium Cond"/>
              </a:rPr>
              <a:t>оплаченных</a:t>
            </a:r>
            <a:r>
              <a:rPr sz="2200" spc="1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за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счет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средств,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предоставленных</a:t>
            </a:r>
            <a:r>
              <a:rPr sz="2200" spc="-60" dirty="0">
                <a:latin typeface="Franklin Gothic Medium Cond"/>
                <a:cs typeface="Franklin Gothic Medium Cond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компаниями</a:t>
            </a:r>
            <a:r>
              <a:rPr sz="2200" u="sng" spc="-10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2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«СИБУР»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245"/>
              </a:lnSpc>
            </a:pPr>
            <a:r>
              <a:rPr sz="22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и</a:t>
            </a:r>
            <a:r>
              <a:rPr sz="2200" u="sng" spc="-3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2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«СОГАЗ»</a:t>
            </a:r>
            <a:r>
              <a:rPr sz="2200" dirty="0">
                <a:latin typeface="Franklin Gothic Medium Cond"/>
                <a:cs typeface="Franklin Gothic Medium Cond"/>
              </a:rPr>
              <a:t>,</a:t>
            </a:r>
            <a:r>
              <a:rPr sz="2200" spc="-5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составил</a:t>
            </a:r>
            <a:r>
              <a:rPr sz="2200" spc="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387</a:t>
            </a:r>
            <a:r>
              <a:rPr sz="2200" spc="-3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 </a:t>
            </a:r>
            <a:r>
              <a:rPr sz="220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984</a:t>
            </a:r>
            <a:r>
              <a:rPr sz="2200" spc="-3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рубля.</a:t>
            </a:r>
            <a:endParaRPr sz="2200" dirty="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1895"/>
              </a:spcBef>
            </a:pPr>
            <a:endParaRPr sz="2200" dirty="0">
              <a:latin typeface="Franklin Gothic Medium Cond"/>
              <a:cs typeface="Franklin Gothic Medium Cond"/>
            </a:endParaRPr>
          </a:p>
          <a:p>
            <a:pPr marL="12700" marR="1043940">
              <a:lnSpc>
                <a:spcPct val="10000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https://t.me/svetlanaakulova1/6978 https://t.me/akulovamgd/1962 https://t.me/nationalnaturefund/113</a:t>
            </a:r>
            <a:endParaRPr sz="1800" dirty="0">
              <a:latin typeface="Franklin Gothic Medium Cond"/>
              <a:cs typeface="Franklin Gothic Medium Con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601456" y="5038344"/>
            <a:ext cx="2877820" cy="1567180"/>
            <a:chOff x="8601456" y="5038344"/>
            <a:chExt cx="2877820" cy="15671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39556" y="5076444"/>
              <a:ext cx="2801111" cy="14904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620506" y="5057394"/>
              <a:ext cx="2839720" cy="1529080"/>
            </a:xfrm>
            <a:custGeom>
              <a:avLst/>
              <a:gdLst/>
              <a:ahLst/>
              <a:cxnLst/>
              <a:rect l="l" t="t" r="r" b="b"/>
              <a:pathLst>
                <a:path w="2839720" h="1529079">
                  <a:moveTo>
                    <a:pt x="0" y="1528571"/>
                  </a:moveTo>
                  <a:lnTo>
                    <a:pt x="2839211" y="1528571"/>
                  </a:lnTo>
                  <a:lnTo>
                    <a:pt x="2839211" y="0"/>
                  </a:lnTo>
                  <a:lnTo>
                    <a:pt x="0" y="0"/>
                  </a:lnTo>
                  <a:lnTo>
                    <a:pt x="0" y="1528571"/>
                  </a:lnTo>
                  <a:close/>
                </a:path>
              </a:pathLst>
            </a:custGeom>
            <a:ln w="38100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547359" y="1510283"/>
            <a:ext cx="6038215" cy="4204970"/>
            <a:chOff x="5547359" y="1510283"/>
            <a:chExt cx="6038215" cy="42049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5459" y="4142232"/>
              <a:ext cx="2878836" cy="153466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566409" y="4123182"/>
              <a:ext cx="2917190" cy="1572895"/>
            </a:xfrm>
            <a:custGeom>
              <a:avLst/>
              <a:gdLst/>
              <a:ahLst/>
              <a:cxnLst/>
              <a:rect l="l" t="t" r="r" b="b"/>
              <a:pathLst>
                <a:path w="2917190" h="1572895">
                  <a:moveTo>
                    <a:pt x="0" y="1572768"/>
                  </a:moveTo>
                  <a:lnTo>
                    <a:pt x="2916936" y="1572768"/>
                  </a:lnTo>
                  <a:lnTo>
                    <a:pt x="2916936" y="0"/>
                  </a:lnTo>
                  <a:lnTo>
                    <a:pt x="0" y="0"/>
                  </a:lnTo>
                  <a:lnTo>
                    <a:pt x="0" y="1572768"/>
                  </a:lnTo>
                  <a:close/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4179" y="1548383"/>
              <a:ext cx="4773168" cy="249021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755129" y="1529333"/>
              <a:ext cx="4811395" cy="2528570"/>
            </a:xfrm>
            <a:custGeom>
              <a:avLst/>
              <a:gdLst/>
              <a:ahLst/>
              <a:cxnLst/>
              <a:rect l="l" t="t" r="r" b="b"/>
              <a:pathLst>
                <a:path w="4811395" h="2528570">
                  <a:moveTo>
                    <a:pt x="0" y="2528316"/>
                  </a:moveTo>
                  <a:lnTo>
                    <a:pt x="4811268" y="2528316"/>
                  </a:lnTo>
                  <a:lnTo>
                    <a:pt x="4811268" y="0"/>
                  </a:lnTo>
                  <a:lnTo>
                    <a:pt x="0" y="0"/>
                  </a:lnTo>
                  <a:lnTo>
                    <a:pt x="0" y="2528316"/>
                  </a:lnTo>
                  <a:close/>
                </a:path>
              </a:pathLst>
            </a:custGeom>
            <a:ln w="38100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504" y="140207"/>
            <a:ext cx="518159" cy="118872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28988" y="377952"/>
            <a:ext cx="1010411" cy="2087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24753" y="347472"/>
            <a:ext cx="1250828" cy="2399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4112" y="90043"/>
            <a:ext cx="63366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Лабораторные</a:t>
            </a:r>
            <a:r>
              <a:rPr sz="4400" spc="35" dirty="0"/>
              <a:t> </a:t>
            </a:r>
            <a:r>
              <a:rPr sz="4400" spc="-10" dirty="0"/>
              <a:t>ветеринарные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810382" y="700862"/>
            <a:ext cx="2727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latin typeface="Franklin Gothic Medium Cond"/>
                <a:cs typeface="Franklin Gothic Medium Cond"/>
              </a:rPr>
              <a:t>исследования</a:t>
            </a:r>
            <a:endParaRPr sz="4000">
              <a:latin typeface="Franklin Gothic Medium Cond"/>
              <a:cs typeface="Franklin Gothic Medium C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5278" y="1167511"/>
            <a:ext cx="5507990" cy="5414303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4572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С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конца</a:t>
            </a:r>
            <a:r>
              <a:rPr sz="2800" spc="-3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января</a:t>
            </a:r>
            <a:r>
              <a:rPr sz="2800" spc="-30" dirty="0">
                <a:latin typeface="Franklin Gothic Medium Cond"/>
                <a:cs typeface="Franklin Gothic Medium Cond"/>
              </a:rPr>
              <a:t> </a:t>
            </a:r>
            <a:r>
              <a:rPr sz="2800" dirty="0" err="1">
                <a:latin typeface="Franklin Gothic Medium Cond"/>
                <a:cs typeface="Franklin Gothic Medium Cond"/>
              </a:rPr>
              <a:t>по</a:t>
            </a:r>
            <a:r>
              <a:rPr sz="2800" spc="-30" dirty="0">
                <a:latin typeface="Franklin Gothic Medium Cond"/>
                <a:cs typeface="Franklin Gothic Medium Cond"/>
              </a:rPr>
              <a:t> </a:t>
            </a:r>
            <a:r>
              <a:rPr lang="ru-RU" sz="2800" spc="-30" dirty="0">
                <a:latin typeface="Franklin Gothic Medium Cond"/>
                <a:cs typeface="Franklin Gothic Medium Cond"/>
              </a:rPr>
              <a:t>май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2025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года</a:t>
            </a:r>
            <a:r>
              <a:rPr sz="2800" spc="-30" dirty="0">
                <a:latin typeface="Franklin Gothic Medium Cond"/>
                <a:cs typeface="Franklin Gothic Medium Cond"/>
              </a:rPr>
              <a:t> </a:t>
            </a:r>
            <a:r>
              <a:rPr sz="2800" spc="-20" dirty="0">
                <a:latin typeface="Franklin Gothic Medium Cond"/>
                <a:cs typeface="Franklin Gothic Medium Cond"/>
              </a:rPr>
              <a:t>фонд </a:t>
            </a:r>
            <a:r>
              <a:rPr sz="2800" spc="-10" dirty="0">
                <a:latin typeface="Franklin Gothic Medium Cond"/>
                <a:cs typeface="Franklin Gothic Medium Cond"/>
              </a:rPr>
              <a:t>оплачивал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за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счет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средств,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815"/>
              </a:lnSpc>
            </a:pPr>
            <a:r>
              <a:rPr sz="2800" dirty="0">
                <a:latin typeface="Franklin Gothic Medium Cond"/>
                <a:cs typeface="Franklin Gothic Medium Cond"/>
              </a:rPr>
              <a:t>предоставленных</a:t>
            </a:r>
            <a:r>
              <a:rPr sz="2800" spc="-75" dirty="0">
                <a:latin typeface="Franklin Gothic Medium Cond"/>
                <a:cs typeface="Franklin Gothic Medium Cond"/>
              </a:rPr>
              <a:t> </a:t>
            </a:r>
            <a:r>
              <a:rPr sz="28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компанией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 marR="5080">
              <a:lnSpc>
                <a:spcPts val="3030"/>
              </a:lnSpc>
              <a:spcBef>
                <a:spcPts val="204"/>
              </a:spcBef>
            </a:pPr>
            <a:r>
              <a:rPr sz="2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«Норникель»,</a:t>
            </a:r>
            <a:r>
              <a:rPr sz="2800" u="sng" spc="-1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проведение</a:t>
            </a:r>
            <a:r>
              <a:rPr sz="2800" spc="-6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лабораторных </a:t>
            </a:r>
            <a:r>
              <a:rPr sz="2800" dirty="0">
                <a:latin typeface="Franklin Gothic Medium Cond"/>
                <a:cs typeface="Franklin Gothic Medium Cond"/>
              </a:rPr>
              <a:t>ветеринарных</a:t>
            </a:r>
            <a:r>
              <a:rPr sz="2800" spc="-10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исследований</a:t>
            </a:r>
            <a:r>
              <a:rPr sz="2800" spc="-90" dirty="0">
                <a:latin typeface="Franklin Gothic Medium Cond"/>
                <a:cs typeface="Franklin Gothic Medium Cond"/>
              </a:rPr>
              <a:t> </a:t>
            </a:r>
            <a:r>
              <a:rPr sz="2800" spc="-50" dirty="0">
                <a:latin typeface="Franklin Gothic Medium Cond"/>
                <a:cs typeface="Franklin Gothic Medium Cond"/>
              </a:rPr>
              <a:t>в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805"/>
              </a:lnSpc>
            </a:pPr>
            <a:r>
              <a:rPr sz="2800" spc="-10" dirty="0">
                <a:latin typeface="Franklin Gothic Medium Cond"/>
                <a:cs typeface="Franklin Gothic Medium Cond"/>
              </a:rPr>
              <a:t>реабилитационных</a:t>
            </a:r>
            <a:r>
              <a:rPr sz="2800" spc="-2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центрах</a:t>
            </a:r>
            <a:r>
              <a:rPr sz="2800" spc="-5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«Полярные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 marR="928369">
              <a:lnSpc>
                <a:spcPts val="3030"/>
              </a:lnSpc>
              <a:spcBef>
                <a:spcPts val="210"/>
              </a:spcBef>
            </a:pPr>
            <a:r>
              <a:rPr sz="2800" dirty="0">
                <a:latin typeface="Franklin Gothic Medium Cond"/>
                <a:cs typeface="Franklin Gothic Medium Cond"/>
              </a:rPr>
              <a:t>зори»</a:t>
            </a:r>
            <a:r>
              <a:rPr sz="2800" spc="-3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и</a:t>
            </a:r>
            <a:r>
              <a:rPr sz="2800" spc="-4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«Жемчужная,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9»</a:t>
            </a:r>
            <a:r>
              <a:rPr sz="2800" spc="-3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в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рамках </a:t>
            </a:r>
            <a:r>
              <a:rPr sz="2800" dirty="0">
                <a:latin typeface="Franklin Gothic Medium Cond"/>
                <a:cs typeface="Franklin Gothic Medium Cond"/>
              </a:rPr>
              <a:t>работы</a:t>
            </a:r>
            <a:r>
              <a:rPr sz="2800" spc="-6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по</a:t>
            </a:r>
            <a:r>
              <a:rPr sz="2800" spc="-8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спасению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птиц,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805"/>
              </a:lnSpc>
            </a:pPr>
            <a:r>
              <a:rPr sz="2800" dirty="0">
                <a:latin typeface="Franklin Gothic Medium Cond"/>
                <a:cs typeface="Franklin Gothic Medium Cond"/>
              </a:rPr>
              <a:t>пострадавших</a:t>
            </a:r>
            <a:r>
              <a:rPr sz="2800" spc="-5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в</a:t>
            </a:r>
            <a:r>
              <a:rPr sz="2800" spc="-7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результате</a:t>
            </a:r>
            <a:r>
              <a:rPr sz="2800" spc="-6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разлива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 marR="381635">
              <a:lnSpc>
                <a:spcPts val="3030"/>
              </a:lnSpc>
              <a:spcBef>
                <a:spcPts val="209"/>
              </a:spcBef>
            </a:pPr>
            <a:r>
              <a:rPr sz="2800" spc="-10" dirty="0">
                <a:latin typeface="Franklin Gothic Medium Cond"/>
                <a:cs typeface="Franklin Gothic Medium Cond"/>
              </a:rPr>
              <a:t>нефтепродуктов.</a:t>
            </a:r>
            <a:r>
              <a:rPr sz="2800" spc="-25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Общая</a:t>
            </a:r>
            <a:r>
              <a:rPr sz="2800" spc="-40" dirty="0">
                <a:latin typeface="Franklin Gothic Medium Cond"/>
                <a:cs typeface="Franklin Gothic Medium Cond"/>
              </a:rPr>
              <a:t> </a:t>
            </a:r>
            <a:r>
              <a:rPr sz="2800" dirty="0">
                <a:latin typeface="Franklin Gothic Medium Cond"/>
                <a:cs typeface="Franklin Gothic Medium Cond"/>
              </a:rPr>
              <a:t>сумма</a:t>
            </a:r>
            <a:r>
              <a:rPr sz="2800" spc="-15" dirty="0">
                <a:latin typeface="Franklin Gothic Medium Cond"/>
                <a:cs typeface="Franklin Gothic Medium Cond"/>
              </a:rPr>
              <a:t> </a:t>
            </a:r>
            <a:r>
              <a:rPr sz="2800" spc="-10" dirty="0">
                <a:latin typeface="Franklin Gothic Medium Cond"/>
                <a:cs typeface="Franklin Gothic Medium Cond"/>
              </a:rPr>
              <a:t>затрат </a:t>
            </a:r>
            <a:r>
              <a:rPr sz="2800" dirty="0" err="1">
                <a:latin typeface="Franklin Gothic Medium Cond"/>
                <a:cs typeface="Franklin Gothic Medium Cond"/>
              </a:rPr>
              <a:t>составила</a:t>
            </a:r>
            <a:r>
              <a:rPr sz="2800" spc="-10" dirty="0">
                <a:latin typeface="Franklin Gothic Medium Cond"/>
                <a:cs typeface="Franklin Gothic Medium Cond"/>
              </a:rPr>
              <a:t> </a:t>
            </a:r>
            <a:r>
              <a:rPr sz="2800" spc="-4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2</a:t>
            </a:r>
            <a:r>
              <a:rPr lang="ru-RU" sz="2800" spc="-4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48 747</a:t>
            </a:r>
            <a:r>
              <a:rPr sz="2800" spc="-55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800" dirty="0" err="1">
                <a:solidFill>
                  <a:srgbClr val="FFC000"/>
                </a:solidFill>
                <a:latin typeface="Franklin Gothic Medium Cond"/>
                <a:cs typeface="Franklin Gothic Medium Cond"/>
              </a:rPr>
              <a:t>тысяч</a:t>
            </a:r>
            <a:r>
              <a:rPr sz="2800" spc="-10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 </a:t>
            </a:r>
            <a:r>
              <a:rPr sz="2800" spc="-10" dirty="0" err="1">
                <a:solidFill>
                  <a:srgbClr val="FFC000"/>
                </a:solidFill>
                <a:latin typeface="Franklin Gothic Medium Cond"/>
                <a:cs typeface="Franklin Gothic Medium Cond"/>
              </a:rPr>
              <a:t>рублей</a:t>
            </a:r>
            <a:r>
              <a:rPr sz="2800" spc="-10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.</a:t>
            </a:r>
            <a:endParaRPr sz="2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Franklin Gothic Medium Cond"/>
                <a:cs typeface="Franklin Gothic Medium Cond"/>
                <a:hlinkClick r:id="rId2"/>
              </a:rPr>
              <a:t>https://t.me/zhemchujnaya9/683</a:t>
            </a:r>
            <a:endParaRPr lang="ru-RU" sz="1800" spc="-1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</a:pPr>
            <a:r>
              <a:rPr lang="en-US" dirty="0">
                <a:latin typeface="Franklin Gothic Medium Cond"/>
                <a:cs typeface="Franklin Gothic Medium Cond"/>
              </a:rPr>
              <a:t>https://t.me/nationalnaturefund/139 https://t.me/zhemchujnaya9/872</a:t>
            </a:r>
            <a:endParaRPr sz="1800" dirty="0">
              <a:latin typeface="Franklin Gothic Medium Cond"/>
              <a:cs typeface="Franklin Gothic Medium Cond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23132" y="1272539"/>
            <a:ext cx="2588260" cy="1953895"/>
            <a:chOff x="3723132" y="1272539"/>
            <a:chExt cx="2588260" cy="19538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088" y="1301495"/>
              <a:ext cx="2529840" cy="18958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737610" y="1287017"/>
              <a:ext cx="2559050" cy="1925320"/>
            </a:xfrm>
            <a:custGeom>
              <a:avLst/>
              <a:gdLst/>
              <a:ahLst/>
              <a:cxnLst/>
              <a:rect l="l" t="t" r="r" b="b"/>
              <a:pathLst>
                <a:path w="2559050" h="1925320">
                  <a:moveTo>
                    <a:pt x="0" y="1924812"/>
                  </a:moveTo>
                  <a:lnTo>
                    <a:pt x="2558795" y="1924812"/>
                  </a:lnTo>
                  <a:lnTo>
                    <a:pt x="2558795" y="0"/>
                  </a:lnTo>
                  <a:lnTo>
                    <a:pt x="0" y="0"/>
                  </a:lnTo>
                  <a:lnTo>
                    <a:pt x="0" y="1924812"/>
                  </a:lnTo>
                  <a:close/>
                </a:path>
              </a:pathLst>
            </a:custGeom>
            <a:ln w="28956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822191" y="3345179"/>
            <a:ext cx="2303145" cy="1553210"/>
            <a:chOff x="3822191" y="3345179"/>
            <a:chExt cx="2303145" cy="15532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1147" y="3374135"/>
              <a:ext cx="2244852" cy="149504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836669" y="3359657"/>
              <a:ext cx="2273935" cy="1524000"/>
            </a:xfrm>
            <a:custGeom>
              <a:avLst/>
              <a:gdLst/>
              <a:ahLst/>
              <a:cxnLst/>
              <a:rect l="l" t="t" r="r" b="b"/>
              <a:pathLst>
                <a:path w="2273935" h="1524000">
                  <a:moveTo>
                    <a:pt x="0" y="1524000"/>
                  </a:moveTo>
                  <a:lnTo>
                    <a:pt x="2273807" y="1524000"/>
                  </a:lnTo>
                  <a:lnTo>
                    <a:pt x="2273807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28956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61544" y="135636"/>
            <a:ext cx="6083935" cy="6617334"/>
            <a:chOff x="161544" y="135636"/>
            <a:chExt cx="6083935" cy="6617334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7156" y="1344168"/>
              <a:ext cx="2720340" cy="15240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52677" y="1329689"/>
              <a:ext cx="2749550" cy="1553210"/>
            </a:xfrm>
            <a:custGeom>
              <a:avLst/>
              <a:gdLst/>
              <a:ahLst/>
              <a:cxnLst/>
              <a:rect l="l" t="t" r="r" b="b"/>
              <a:pathLst>
                <a:path w="2749550" h="1553210">
                  <a:moveTo>
                    <a:pt x="0" y="1552955"/>
                  </a:moveTo>
                  <a:lnTo>
                    <a:pt x="2749296" y="1552955"/>
                  </a:lnTo>
                  <a:lnTo>
                    <a:pt x="2749296" y="0"/>
                  </a:lnTo>
                  <a:lnTo>
                    <a:pt x="0" y="0"/>
                  </a:lnTo>
                  <a:lnTo>
                    <a:pt x="0" y="1552955"/>
                  </a:lnTo>
                  <a:close/>
                </a:path>
              </a:pathLst>
            </a:custGeom>
            <a:ln w="28956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807" y="2970275"/>
              <a:ext cx="3073908" cy="204825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54330" y="2955797"/>
              <a:ext cx="3103245" cy="2077720"/>
            </a:xfrm>
            <a:custGeom>
              <a:avLst/>
              <a:gdLst/>
              <a:ahLst/>
              <a:cxnLst/>
              <a:rect l="l" t="t" r="r" b="b"/>
              <a:pathLst>
                <a:path w="3103245" h="2077720">
                  <a:moveTo>
                    <a:pt x="0" y="2077212"/>
                  </a:moveTo>
                  <a:lnTo>
                    <a:pt x="3102863" y="2077212"/>
                  </a:lnTo>
                  <a:lnTo>
                    <a:pt x="3102863" y="0"/>
                  </a:lnTo>
                  <a:lnTo>
                    <a:pt x="0" y="0"/>
                  </a:lnTo>
                  <a:lnTo>
                    <a:pt x="0" y="2077212"/>
                  </a:lnTo>
                  <a:close/>
                </a:path>
              </a:pathLst>
            </a:custGeom>
            <a:ln w="28956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69336" y="5018532"/>
              <a:ext cx="3147060" cy="17053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54858" y="5004053"/>
              <a:ext cx="3176270" cy="1734820"/>
            </a:xfrm>
            <a:custGeom>
              <a:avLst/>
              <a:gdLst/>
              <a:ahLst/>
              <a:cxnLst/>
              <a:rect l="l" t="t" r="r" b="b"/>
              <a:pathLst>
                <a:path w="3176270" h="1734820">
                  <a:moveTo>
                    <a:pt x="0" y="1734312"/>
                  </a:moveTo>
                  <a:lnTo>
                    <a:pt x="3176016" y="1734312"/>
                  </a:lnTo>
                  <a:lnTo>
                    <a:pt x="3176016" y="0"/>
                  </a:lnTo>
                  <a:lnTo>
                    <a:pt x="0" y="0"/>
                  </a:lnTo>
                  <a:lnTo>
                    <a:pt x="0" y="1734312"/>
                  </a:lnTo>
                  <a:close/>
                </a:path>
              </a:pathLst>
            </a:custGeom>
            <a:ln w="28955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1544" y="135636"/>
              <a:ext cx="591312" cy="1219199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21468" y="199644"/>
            <a:ext cx="1559052" cy="897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7310" y="228980"/>
            <a:ext cx="7997825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105"/>
              </a:lnSpc>
              <a:spcBef>
                <a:spcPts val="100"/>
              </a:spcBef>
            </a:pPr>
            <a:r>
              <a:rPr dirty="0"/>
              <a:t>Подготовка к открытию</a:t>
            </a:r>
            <a:r>
              <a:rPr spc="-40" dirty="0"/>
              <a:t> </a:t>
            </a:r>
            <a:r>
              <a:rPr dirty="0"/>
              <a:t>полевого </a:t>
            </a:r>
            <a:r>
              <a:rPr spc="-10" dirty="0"/>
              <a:t>штаба</a:t>
            </a:r>
          </a:p>
          <a:p>
            <a:pPr marL="12700" marR="5080" algn="ctr">
              <a:lnSpc>
                <a:spcPts val="3890"/>
              </a:lnSpc>
              <a:spcBef>
                <a:spcPts val="270"/>
              </a:spcBef>
            </a:pPr>
            <a:r>
              <a:rPr dirty="0"/>
              <a:t>«Анапская</a:t>
            </a:r>
            <a:r>
              <a:rPr spc="-65" dirty="0"/>
              <a:t> </a:t>
            </a:r>
            <a:r>
              <a:rPr dirty="0"/>
              <a:t>пересыпь».</a:t>
            </a:r>
            <a:r>
              <a:rPr spc="-55" dirty="0"/>
              <a:t> </a:t>
            </a:r>
            <a:r>
              <a:rPr dirty="0"/>
              <a:t>Закупка</a:t>
            </a:r>
            <a:r>
              <a:rPr spc="-65" dirty="0"/>
              <a:t> </a:t>
            </a:r>
            <a:r>
              <a:rPr spc="-10" dirty="0"/>
              <a:t>оборудования </a:t>
            </a:r>
            <a:r>
              <a:rPr dirty="0"/>
              <a:t>и</a:t>
            </a:r>
            <a:r>
              <a:rPr spc="-5" dirty="0"/>
              <a:t> </a:t>
            </a:r>
            <a:r>
              <a:rPr spc="-10" dirty="0"/>
              <a:t>материалов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56917"/>
            <a:ext cx="39052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Franklin Gothic Medium Cond"/>
                <a:cs typeface="Franklin Gothic Medium Cond"/>
              </a:rPr>
              <a:t>В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феврале</a:t>
            </a:r>
            <a:r>
              <a:rPr sz="2200" spc="-2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2025</a:t>
            </a:r>
            <a:r>
              <a:rPr sz="2200" spc="-1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года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фонд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произвел</a:t>
            </a:r>
            <a:endParaRPr sz="2200">
              <a:latin typeface="Franklin Gothic Medium Cond"/>
              <a:cs typeface="Franklin Gothic Medium Con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792468" y="1787651"/>
            <a:ext cx="3560445" cy="2688590"/>
            <a:chOff x="6792468" y="1787651"/>
            <a:chExt cx="3560445" cy="26885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0568" y="1825751"/>
              <a:ext cx="3483864" cy="26121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811518" y="1806701"/>
              <a:ext cx="3522345" cy="2650490"/>
            </a:xfrm>
            <a:custGeom>
              <a:avLst/>
              <a:gdLst/>
              <a:ahLst/>
              <a:cxnLst/>
              <a:rect l="l" t="t" r="r" b="b"/>
              <a:pathLst>
                <a:path w="3522345" h="2650490">
                  <a:moveTo>
                    <a:pt x="0" y="2650236"/>
                  </a:moveTo>
                  <a:lnTo>
                    <a:pt x="3521964" y="2650236"/>
                  </a:lnTo>
                  <a:lnTo>
                    <a:pt x="3521964" y="0"/>
                  </a:lnTo>
                  <a:lnTo>
                    <a:pt x="0" y="0"/>
                  </a:lnTo>
                  <a:lnTo>
                    <a:pt x="0" y="2650236"/>
                  </a:lnTo>
                  <a:close/>
                </a:path>
              </a:pathLst>
            </a:custGeom>
            <a:ln w="38100">
              <a:solidFill>
                <a:srgbClr val="9F703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16939" y="1991309"/>
            <a:ext cx="4657090" cy="436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245"/>
              </a:lnSpc>
              <a:spcBef>
                <a:spcPts val="95"/>
              </a:spcBef>
            </a:pPr>
            <a:r>
              <a:rPr sz="2200" dirty="0">
                <a:latin typeface="Franklin Gothic Medium Cond"/>
                <a:cs typeface="Franklin Gothic Medium Cond"/>
              </a:rPr>
              <a:t>закупку</a:t>
            </a:r>
            <a:r>
              <a:rPr sz="2200" spc="-7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оборудования,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канцелярских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принадлежностей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и</a:t>
            </a:r>
            <a:r>
              <a:rPr sz="2200" spc="-8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хозяйственных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товаров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для</a:t>
            </a:r>
            <a:r>
              <a:rPr sz="2200" spc="-7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оснащения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полевого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штаба</a:t>
            </a:r>
            <a:r>
              <a:rPr sz="2200" spc="-55" dirty="0">
                <a:latin typeface="Franklin Gothic Medium Cond"/>
                <a:cs typeface="Franklin Gothic Medium Cond"/>
              </a:rPr>
              <a:t> </a:t>
            </a:r>
            <a:r>
              <a:rPr sz="2200" spc="-25" dirty="0">
                <a:latin typeface="Franklin Gothic Medium Cond"/>
                <a:cs typeface="Franklin Gothic Medium Cond"/>
              </a:rPr>
              <a:t>на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территории</a:t>
            </a:r>
            <a:r>
              <a:rPr sz="2200" spc="-5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ООПТ</a:t>
            </a:r>
            <a:r>
              <a:rPr sz="2200" spc="-8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«Анапская</a:t>
            </a:r>
            <a:r>
              <a:rPr sz="2200" spc="-6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пересыпь»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spc="-25" dirty="0">
                <a:latin typeface="Franklin Gothic Medium Cond"/>
                <a:cs typeface="Franklin Gothic Medium Cond"/>
              </a:rPr>
              <a:t>на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50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средства,</a:t>
            </a:r>
            <a:r>
              <a:rPr sz="2200" spc="-70" dirty="0">
                <a:latin typeface="Franklin Gothic Medium Cond"/>
                <a:cs typeface="Franklin Gothic Medium Cond"/>
              </a:rPr>
              <a:t> </a:t>
            </a:r>
            <a:r>
              <a:rPr sz="2200" dirty="0" err="1">
                <a:latin typeface="Franklin Gothic Medium Cond"/>
                <a:cs typeface="Franklin Gothic Medium Cond"/>
              </a:rPr>
              <a:t>предоставленные</a:t>
            </a:r>
            <a:r>
              <a:rPr sz="2200" spc="-25" dirty="0">
                <a:latin typeface="Franklin Gothic Medium Cond"/>
                <a:cs typeface="Franklin Gothic Medium Cond"/>
              </a:rPr>
              <a:t> </a:t>
            </a:r>
            <a:r>
              <a:rPr sz="22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</a:t>
            </a:r>
            <a:r>
              <a:rPr lang="ru-RU" sz="22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ями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245"/>
              </a:lnSpc>
            </a:pPr>
            <a:r>
              <a:rPr sz="22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</a:t>
            </a:r>
            <a:r>
              <a:rPr sz="22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Норникель</a:t>
            </a:r>
            <a:r>
              <a:rPr sz="22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»</a:t>
            </a:r>
            <a:r>
              <a:rPr lang="ru-RU" sz="22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и «СОГАЗ»</a:t>
            </a:r>
            <a:r>
              <a:rPr sz="2200" spc="-10" dirty="0">
                <a:latin typeface="Franklin Gothic Medium Cond"/>
                <a:cs typeface="Franklin Gothic Medium Cond"/>
              </a:rPr>
              <a:t>.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 marR="306070">
              <a:lnSpc>
                <a:spcPct val="70000"/>
              </a:lnSpc>
              <a:spcBef>
                <a:spcPts val="1000"/>
              </a:spcBef>
            </a:pPr>
            <a:r>
              <a:rPr sz="2200" dirty="0">
                <a:latin typeface="Franklin Gothic Medium Cond"/>
                <a:cs typeface="Franklin Gothic Medium Cond"/>
              </a:rPr>
              <a:t>Закупки</a:t>
            </a:r>
            <a:r>
              <a:rPr sz="2200" spc="-7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были</a:t>
            </a:r>
            <a:r>
              <a:rPr sz="2200" spc="-9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распределены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следующим образом: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241300" indent="-228600">
              <a:lnSpc>
                <a:spcPct val="100000"/>
              </a:lnSpc>
              <a:spcBef>
                <a:spcPts val="204"/>
              </a:spcBef>
              <a:buChar char="—"/>
              <a:tabLst>
                <a:tab pos="241300" algn="l"/>
              </a:tabLst>
            </a:pPr>
            <a:r>
              <a:rPr sz="2200" spc="-10" dirty="0">
                <a:latin typeface="Franklin Gothic Medium Cond"/>
                <a:cs typeface="Franklin Gothic Medium Cond"/>
              </a:rPr>
              <a:t>Оборудование</a:t>
            </a:r>
            <a:r>
              <a:rPr sz="2200" spc="-1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на</a:t>
            </a:r>
            <a:r>
              <a:rPr sz="2200" spc="-4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сумму</a:t>
            </a:r>
            <a:r>
              <a:rPr sz="2200" spc="-4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1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239</a:t>
            </a:r>
            <a:r>
              <a:rPr sz="2200" spc="-55" dirty="0">
                <a:latin typeface="Franklin Gothic Medium Cond"/>
                <a:cs typeface="Franklin Gothic Medium Cond"/>
              </a:rPr>
              <a:t> </a:t>
            </a:r>
            <a:r>
              <a:rPr sz="2200" spc="-20" dirty="0">
                <a:latin typeface="Franklin Gothic Medium Cond"/>
                <a:cs typeface="Franklin Gothic Medium Cond"/>
              </a:rPr>
              <a:t>031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рубль;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ts val="2245"/>
              </a:lnSpc>
              <a:spcBef>
                <a:spcPts val="215"/>
              </a:spcBef>
              <a:buChar char="—"/>
              <a:tabLst>
                <a:tab pos="240665" algn="l"/>
              </a:tabLst>
            </a:pPr>
            <a:r>
              <a:rPr sz="2200" dirty="0">
                <a:latin typeface="Franklin Gothic Medium Cond"/>
                <a:cs typeface="Franklin Gothic Medium Cond"/>
              </a:rPr>
              <a:t>Канцелярские</a:t>
            </a:r>
            <a:r>
              <a:rPr sz="2200" spc="-5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и</a:t>
            </a:r>
            <a:r>
              <a:rPr sz="2200" spc="-8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хозяйственные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товары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245"/>
              </a:lnSpc>
            </a:pPr>
            <a:r>
              <a:rPr sz="2200" dirty="0">
                <a:latin typeface="Franklin Gothic Medium Cond"/>
                <a:cs typeface="Franklin Gothic Medium Cond"/>
              </a:rPr>
              <a:t>на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сумму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425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688</a:t>
            </a:r>
            <a:r>
              <a:rPr sz="2200" spc="-25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рублей;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 marR="775335" indent="228600">
              <a:lnSpc>
                <a:spcPct val="70000"/>
              </a:lnSpc>
              <a:spcBef>
                <a:spcPts val="994"/>
              </a:spcBef>
              <a:buChar char="—"/>
              <a:tabLst>
                <a:tab pos="241300" algn="l"/>
              </a:tabLst>
            </a:pPr>
            <a:r>
              <a:rPr sz="2200" dirty="0">
                <a:latin typeface="Franklin Gothic Medium Cond"/>
                <a:cs typeface="Franklin Gothic Medium Cond"/>
              </a:rPr>
              <a:t>Питьевая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вода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для</a:t>
            </a:r>
            <a:r>
              <a:rPr sz="2200" spc="-3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нужд</a:t>
            </a:r>
            <a:r>
              <a:rPr sz="2200" spc="-4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штаба</a:t>
            </a:r>
            <a:r>
              <a:rPr sz="2200" spc="-25" dirty="0">
                <a:latin typeface="Franklin Gothic Medium Cond"/>
                <a:cs typeface="Franklin Gothic Medium Cond"/>
              </a:rPr>
              <a:t> (60 </a:t>
            </a:r>
            <a:r>
              <a:rPr sz="2200" dirty="0">
                <a:latin typeface="Franklin Gothic Medium Cond"/>
                <a:cs typeface="Franklin Gothic Medium Cond"/>
              </a:rPr>
              <a:t>бутылок)</a:t>
            </a:r>
            <a:r>
              <a:rPr sz="2200" spc="-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на</a:t>
            </a:r>
            <a:r>
              <a:rPr sz="2200" spc="-30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сумму</a:t>
            </a:r>
            <a:r>
              <a:rPr sz="2200" spc="-2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36</a:t>
            </a:r>
            <a:r>
              <a:rPr sz="2200" spc="-25" dirty="0">
                <a:latin typeface="Franklin Gothic Medium Cond"/>
                <a:cs typeface="Franklin Gothic Medium Cond"/>
              </a:rPr>
              <a:t> </a:t>
            </a:r>
            <a:r>
              <a:rPr sz="2200" dirty="0">
                <a:latin typeface="Franklin Gothic Medium Cond"/>
                <a:cs typeface="Franklin Gothic Medium Cond"/>
              </a:rPr>
              <a:t>000</a:t>
            </a:r>
            <a:r>
              <a:rPr sz="2200" spc="-20" dirty="0">
                <a:latin typeface="Franklin Gothic Medium Cond"/>
                <a:cs typeface="Franklin Gothic Medium Cond"/>
              </a:rPr>
              <a:t> </a:t>
            </a:r>
            <a:r>
              <a:rPr sz="2200" spc="-10" dirty="0">
                <a:latin typeface="Franklin Gothic Medium Cond"/>
                <a:cs typeface="Franklin Gothic Medium Cond"/>
              </a:rPr>
              <a:t>рублей.</a:t>
            </a:r>
            <a:endParaRPr sz="2200" dirty="0">
              <a:latin typeface="Franklin Gothic Medium Cond"/>
              <a:cs typeface="Franklin Gothic Medium Cond"/>
            </a:endParaRPr>
          </a:p>
          <a:p>
            <a:pPr marL="12700" marR="2285365">
              <a:lnSpc>
                <a:spcPct val="100000"/>
              </a:lnSpc>
              <a:spcBef>
                <a:spcPts val="825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  <a:hlinkClick r:id="rId3"/>
              </a:rPr>
              <a:t>https://t.me/shtabAP/660</a:t>
            </a:r>
            <a:endParaRPr lang="ru-RU" sz="1800" spc="-10" dirty="0">
              <a:latin typeface="Franklin Gothic Medium Cond"/>
              <a:cs typeface="Franklin Gothic Medium Cond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82640" y="4636008"/>
            <a:ext cx="2604770" cy="1967864"/>
            <a:chOff x="5882640" y="4636008"/>
            <a:chExt cx="2604770" cy="196786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1596" y="4664964"/>
              <a:ext cx="2546604" cy="19095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97118" y="4650486"/>
              <a:ext cx="2575560" cy="1938655"/>
            </a:xfrm>
            <a:custGeom>
              <a:avLst/>
              <a:gdLst/>
              <a:ahLst/>
              <a:cxnLst/>
              <a:rect l="l" t="t" r="r" b="b"/>
              <a:pathLst>
                <a:path w="2575559" h="1938654">
                  <a:moveTo>
                    <a:pt x="0" y="1938527"/>
                  </a:moveTo>
                  <a:lnTo>
                    <a:pt x="2575560" y="1938527"/>
                  </a:lnTo>
                  <a:lnTo>
                    <a:pt x="2575560" y="0"/>
                  </a:lnTo>
                  <a:lnTo>
                    <a:pt x="0" y="0"/>
                  </a:lnTo>
                  <a:lnTo>
                    <a:pt x="0" y="1938527"/>
                  </a:lnTo>
                  <a:close/>
                </a:path>
              </a:pathLst>
            </a:custGeom>
            <a:ln w="28956">
              <a:solidFill>
                <a:srgbClr val="936B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9060180" y="4546091"/>
            <a:ext cx="2845435" cy="2147570"/>
            <a:chOff x="9060180" y="4546091"/>
            <a:chExt cx="2845435" cy="214757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89136" y="4575047"/>
              <a:ext cx="2787396" cy="20894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074658" y="4560569"/>
              <a:ext cx="2816860" cy="2118360"/>
            </a:xfrm>
            <a:custGeom>
              <a:avLst/>
              <a:gdLst/>
              <a:ahLst/>
              <a:cxnLst/>
              <a:rect l="l" t="t" r="r" b="b"/>
              <a:pathLst>
                <a:path w="2816859" h="2118359">
                  <a:moveTo>
                    <a:pt x="0" y="2118360"/>
                  </a:moveTo>
                  <a:lnTo>
                    <a:pt x="2816352" y="2118360"/>
                  </a:lnTo>
                  <a:lnTo>
                    <a:pt x="2816352" y="0"/>
                  </a:lnTo>
                  <a:lnTo>
                    <a:pt x="0" y="0"/>
                  </a:lnTo>
                  <a:lnTo>
                    <a:pt x="0" y="2118360"/>
                  </a:lnTo>
                  <a:close/>
                </a:path>
              </a:pathLst>
            </a:custGeom>
            <a:ln w="28956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1647" y="333756"/>
            <a:ext cx="591312" cy="12192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96400" y="333756"/>
            <a:ext cx="1287781" cy="71475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5353235-40D8-4CE9-AAC2-90FC7B7EC2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3275" y="630485"/>
            <a:ext cx="1005927" cy="2072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091" y="39370"/>
            <a:ext cx="6904355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105"/>
              </a:lnSpc>
              <a:spcBef>
                <a:spcPts val="100"/>
              </a:spcBef>
            </a:pPr>
            <a:r>
              <a:rPr dirty="0"/>
              <a:t>Подготовка</a:t>
            </a:r>
            <a:r>
              <a:rPr spc="-25" dirty="0"/>
              <a:t> </a:t>
            </a:r>
            <a:r>
              <a:rPr dirty="0"/>
              <a:t>к открытию</a:t>
            </a:r>
            <a:r>
              <a:rPr spc="-40" dirty="0"/>
              <a:t> </a:t>
            </a:r>
            <a:r>
              <a:rPr dirty="0"/>
              <a:t>полевого</a:t>
            </a:r>
            <a:r>
              <a:rPr spc="-30" dirty="0"/>
              <a:t> </a:t>
            </a:r>
            <a:r>
              <a:rPr spc="-10" dirty="0"/>
              <a:t>штаба</a:t>
            </a:r>
          </a:p>
          <a:p>
            <a:pPr marL="748665" marR="730250" algn="ctr">
              <a:lnSpc>
                <a:spcPts val="3890"/>
              </a:lnSpc>
              <a:spcBef>
                <a:spcPts val="270"/>
              </a:spcBef>
            </a:pPr>
            <a:r>
              <a:rPr dirty="0"/>
              <a:t>«Анапская</a:t>
            </a:r>
            <a:r>
              <a:rPr spc="-75" dirty="0"/>
              <a:t> </a:t>
            </a:r>
            <a:r>
              <a:rPr dirty="0"/>
              <a:t>пересыпь».</a:t>
            </a:r>
            <a:r>
              <a:rPr spc="-70" dirty="0"/>
              <a:t> </a:t>
            </a:r>
            <a:r>
              <a:rPr spc="-10" dirty="0"/>
              <a:t>Закупка </a:t>
            </a:r>
            <a:r>
              <a:rPr dirty="0"/>
              <a:t>оборудования</a:t>
            </a:r>
            <a:r>
              <a:rPr spc="-75" dirty="0"/>
              <a:t> </a:t>
            </a:r>
            <a:r>
              <a:rPr dirty="0"/>
              <a:t>и</a:t>
            </a:r>
            <a:r>
              <a:rPr spc="-40" dirty="0"/>
              <a:t> </a:t>
            </a:r>
            <a:r>
              <a:rPr spc="-10" dirty="0"/>
              <a:t>материалов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75205"/>
            <a:ext cx="2766695" cy="28407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100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Для обустройства</a:t>
            </a:r>
            <a:r>
              <a:rPr sz="1800" spc="-10" dirty="0">
                <a:latin typeface="Franklin Gothic Medium Cond"/>
                <a:cs typeface="Franklin Gothic Medium Cond"/>
              </a:rPr>
              <a:t> полевого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15"/>
              </a:lnSpc>
            </a:pPr>
            <a:r>
              <a:rPr sz="1800" dirty="0">
                <a:latin typeface="Franklin Gothic Medium Cond"/>
                <a:cs typeface="Franklin Gothic Medium Cond"/>
              </a:rPr>
              <a:t>штаба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«Анапская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пересыпь»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 marR="572135">
              <a:lnSpc>
                <a:spcPct val="70000"/>
              </a:lnSpc>
              <a:spcBef>
                <a:spcPts val="32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фонд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закупил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следующее оборудование: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1300" marR="339725" indent="-228600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две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надувные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палатки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25" dirty="0">
                <a:latin typeface="Franklin Gothic Medium Cond"/>
                <a:cs typeface="Franklin Gothic Medium Cond"/>
              </a:rPr>
              <a:t>на </a:t>
            </a:r>
            <a:r>
              <a:rPr sz="1800" dirty="0">
                <a:latin typeface="Franklin Gothic Medium Cond"/>
                <a:cs typeface="Franklin Gothic Medium Cond"/>
              </a:rPr>
              <a:t>сумму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1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246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тыс.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рублей,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ts val="1835"/>
              </a:lnSpc>
              <a:spcBef>
                <a:spcPts val="350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одна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складная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палатка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20" dirty="0">
                <a:latin typeface="Franklin Gothic Medium Cond"/>
                <a:cs typeface="Franklin Gothic Medium Cond"/>
              </a:rPr>
              <a:t>(для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1300">
              <a:lnSpc>
                <a:spcPts val="1515"/>
              </a:lnSpc>
            </a:pPr>
            <a:r>
              <a:rPr sz="1800" spc="-10" dirty="0">
                <a:latin typeface="Franklin Gothic Medium Cond"/>
                <a:cs typeface="Franklin Gothic Medium Cond"/>
              </a:rPr>
              <a:t>лабораторных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1300" marR="5080">
              <a:lnSpc>
                <a:spcPct val="70000"/>
              </a:lnSpc>
              <a:spcBef>
                <a:spcPts val="320"/>
              </a:spcBef>
            </a:pPr>
            <a:r>
              <a:rPr sz="1800" spc="-10" dirty="0">
                <a:latin typeface="Franklin Gothic Medium Cond"/>
                <a:cs typeface="Franklin Gothic Medium Cond"/>
              </a:rPr>
              <a:t>исследований)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сумму</a:t>
            </a:r>
            <a:r>
              <a:rPr sz="1800" spc="20" dirty="0">
                <a:latin typeface="Franklin Gothic Medium Cond"/>
                <a:cs typeface="Franklin Gothic Medium Cond"/>
              </a:rPr>
              <a:t> </a:t>
            </a:r>
            <a:r>
              <a:rPr sz="1800" spc="-25" dirty="0">
                <a:latin typeface="Franklin Gothic Medium Cond"/>
                <a:cs typeface="Franklin Gothic Medium Cond"/>
              </a:rPr>
              <a:t>189 </a:t>
            </a:r>
            <a:r>
              <a:rPr sz="1800" dirty="0">
                <a:latin typeface="Franklin Gothic Medium Cond"/>
                <a:cs typeface="Franklin Gothic Medium Cond"/>
              </a:rPr>
              <a:t>тыс.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рублей.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1200" u="sng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200" u="sng" spc="-6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endParaRPr sz="12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Franklin Gothic Medium Cond"/>
                <a:cs typeface="Franklin Gothic Medium Cond"/>
              </a:rPr>
              <a:t>https://t.me/shtabAP/713</a:t>
            </a:r>
            <a:endParaRPr sz="1200" dirty="0">
              <a:latin typeface="Franklin Gothic Medium Cond"/>
              <a:cs typeface="Franklin Gothic Medium Con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00271" y="1623060"/>
            <a:ext cx="7920355" cy="5064760"/>
            <a:chOff x="3700271" y="1623060"/>
            <a:chExt cx="7920355" cy="50647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200" y="1812036"/>
              <a:ext cx="2747772" cy="20924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439150" y="1792986"/>
              <a:ext cx="2786380" cy="2131060"/>
            </a:xfrm>
            <a:custGeom>
              <a:avLst/>
              <a:gdLst/>
              <a:ahLst/>
              <a:cxnLst/>
              <a:rect l="l" t="t" r="r" b="b"/>
              <a:pathLst>
                <a:path w="2786379" h="2131060">
                  <a:moveTo>
                    <a:pt x="0" y="2130552"/>
                  </a:moveTo>
                  <a:lnTo>
                    <a:pt x="2785872" y="2130552"/>
                  </a:lnTo>
                  <a:lnTo>
                    <a:pt x="2785872" y="0"/>
                  </a:lnTo>
                  <a:lnTo>
                    <a:pt x="0" y="0"/>
                  </a:lnTo>
                  <a:lnTo>
                    <a:pt x="0" y="2130552"/>
                  </a:lnTo>
                  <a:close/>
                </a:path>
              </a:pathLst>
            </a:custGeom>
            <a:ln w="38099">
              <a:solidFill>
                <a:srgbClr val="D1E2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9227" y="4120895"/>
              <a:ext cx="1952244" cy="14630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714749" y="4106417"/>
              <a:ext cx="1981200" cy="1492250"/>
            </a:xfrm>
            <a:custGeom>
              <a:avLst/>
              <a:gdLst/>
              <a:ahLst/>
              <a:cxnLst/>
              <a:rect l="l" t="t" r="r" b="b"/>
              <a:pathLst>
                <a:path w="1981200" h="1492250">
                  <a:moveTo>
                    <a:pt x="0" y="1491996"/>
                  </a:moveTo>
                  <a:lnTo>
                    <a:pt x="1981200" y="1491996"/>
                  </a:lnTo>
                  <a:lnTo>
                    <a:pt x="1981200" y="0"/>
                  </a:lnTo>
                  <a:lnTo>
                    <a:pt x="0" y="0"/>
                  </a:lnTo>
                  <a:lnTo>
                    <a:pt x="0" y="1491996"/>
                  </a:lnTo>
                  <a:close/>
                </a:path>
              </a:pathLst>
            </a:custGeom>
            <a:ln w="28956">
              <a:solidFill>
                <a:srgbClr val="A1B4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9179" y="1652016"/>
              <a:ext cx="3165348" cy="23728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54701" y="1637538"/>
              <a:ext cx="3194685" cy="2402205"/>
            </a:xfrm>
            <a:custGeom>
              <a:avLst/>
              <a:gdLst/>
              <a:ahLst/>
              <a:cxnLst/>
              <a:rect l="l" t="t" r="r" b="b"/>
              <a:pathLst>
                <a:path w="3194684" h="2402204">
                  <a:moveTo>
                    <a:pt x="0" y="2401824"/>
                  </a:moveTo>
                  <a:lnTo>
                    <a:pt x="3194304" y="2401824"/>
                  </a:lnTo>
                  <a:lnTo>
                    <a:pt x="3194304" y="0"/>
                  </a:lnTo>
                  <a:lnTo>
                    <a:pt x="0" y="0"/>
                  </a:lnTo>
                  <a:lnTo>
                    <a:pt x="0" y="2401824"/>
                  </a:lnTo>
                  <a:close/>
                </a:path>
              </a:pathLst>
            </a:custGeom>
            <a:ln w="28956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83295" y="4024883"/>
              <a:ext cx="3499104" cy="262432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064245" y="4005833"/>
              <a:ext cx="3537585" cy="2662555"/>
            </a:xfrm>
            <a:custGeom>
              <a:avLst/>
              <a:gdLst/>
              <a:ahLst/>
              <a:cxnLst/>
              <a:rect l="l" t="t" r="r" b="b"/>
              <a:pathLst>
                <a:path w="3537584" h="2662554">
                  <a:moveTo>
                    <a:pt x="0" y="2662428"/>
                  </a:moveTo>
                  <a:lnTo>
                    <a:pt x="3537204" y="2662428"/>
                  </a:lnTo>
                  <a:lnTo>
                    <a:pt x="3537204" y="0"/>
                  </a:lnTo>
                  <a:lnTo>
                    <a:pt x="0" y="0"/>
                  </a:lnTo>
                  <a:lnTo>
                    <a:pt x="0" y="2662428"/>
                  </a:lnTo>
                  <a:close/>
                </a:path>
              </a:pathLst>
            </a:custGeom>
            <a:ln w="38100">
              <a:solidFill>
                <a:srgbClr val="1735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88151" y="4518660"/>
              <a:ext cx="2186940" cy="163830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773673" y="4504182"/>
              <a:ext cx="2216150" cy="1667510"/>
            </a:xfrm>
            <a:custGeom>
              <a:avLst/>
              <a:gdLst/>
              <a:ahLst/>
              <a:cxnLst/>
              <a:rect l="l" t="t" r="r" b="b"/>
              <a:pathLst>
                <a:path w="2216150" h="1667510">
                  <a:moveTo>
                    <a:pt x="0" y="1667256"/>
                  </a:moveTo>
                  <a:lnTo>
                    <a:pt x="2215896" y="1667256"/>
                  </a:lnTo>
                  <a:lnTo>
                    <a:pt x="2215896" y="0"/>
                  </a:lnTo>
                  <a:lnTo>
                    <a:pt x="0" y="0"/>
                  </a:lnTo>
                  <a:lnTo>
                    <a:pt x="0" y="1667256"/>
                  </a:lnTo>
                  <a:close/>
                </a:path>
              </a:pathLst>
            </a:custGeom>
            <a:ln w="28955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1355" y="242315"/>
            <a:ext cx="591311" cy="12192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950195" y="173736"/>
            <a:ext cx="1824227" cy="10485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36801"/>
            <a:ext cx="4726305" cy="16994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655"/>
              </a:lnSpc>
              <a:spcBef>
                <a:spcPts val="105"/>
              </a:spcBef>
            </a:pPr>
            <a:r>
              <a:rPr sz="1400" dirty="0">
                <a:latin typeface="Franklin Gothic Medium Cond"/>
                <a:cs typeface="Franklin Gothic Medium Cond"/>
              </a:rPr>
              <a:t>Для</a:t>
            </a:r>
            <a:r>
              <a:rPr sz="1400" spc="-25" dirty="0">
                <a:latin typeface="Franklin Gothic Medium Cond"/>
                <a:cs typeface="Franklin Gothic Medium Cond"/>
              </a:rPr>
              <a:t> </a:t>
            </a:r>
            <a:r>
              <a:rPr sz="1400" dirty="0">
                <a:latin typeface="Franklin Gothic Medium Cond"/>
                <a:cs typeface="Franklin Gothic Medium Cond"/>
              </a:rPr>
              <a:t>открытия</a:t>
            </a:r>
            <a:r>
              <a:rPr sz="1400" spc="-30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полевого</a:t>
            </a:r>
            <a:r>
              <a:rPr sz="1400" spc="-15" dirty="0">
                <a:latin typeface="Franklin Gothic Medium Cond"/>
                <a:cs typeface="Franklin Gothic Medium Cond"/>
              </a:rPr>
              <a:t> </a:t>
            </a:r>
            <a:r>
              <a:rPr sz="1400" spc="-20" dirty="0" err="1">
                <a:latin typeface="Franklin Gothic Medium Cond"/>
                <a:cs typeface="Franklin Gothic Medium Cond"/>
              </a:rPr>
              <a:t>штаба</a:t>
            </a:r>
            <a:r>
              <a:rPr lang="en-US" sz="1400" spc="-20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latin typeface="Franklin Gothic Medium Cond"/>
                <a:cs typeface="Franklin Gothic Medium Cond"/>
              </a:rPr>
              <a:t>«Анапская</a:t>
            </a:r>
            <a:r>
              <a:rPr lang="ru-RU" sz="1400" spc="-15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latin typeface="Franklin Gothic Medium Cond"/>
                <a:cs typeface="Franklin Gothic Medium Cond"/>
              </a:rPr>
              <a:t>пересыпь»</a:t>
            </a:r>
            <a:r>
              <a:rPr lang="ru-RU" sz="1400" spc="-25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latin typeface="Franklin Gothic Medium Cond"/>
                <a:cs typeface="Franklin Gothic Medium Cond"/>
              </a:rPr>
              <a:t>фонд</a:t>
            </a:r>
            <a:r>
              <a:rPr lang="ru-RU" sz="1400" spc="-50" dirty="0">
                <a:latin typeface="Franklin Gothic Medium Cond"/>
                <a:cs typeface="Franklin Gothic Medium Cond"/>
              </a:rPr>
              <a:t> </a:t>
            </a:r>
            <a:r>
              <a:rPr lang="ru-RU" sz="1400" spc="-10" dirty="0">
                <a:latin typeface="Franklin Gothic Medium Cond"/>
                <a:cs typeface="Franklin Gothic Medium Cond"/>
              </a:rPr>
              <a:t>приобрел</a:t>
            </a:r>
            <a:r>
              <a:rPr lang="en-US" sz="1400" spc="-10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latin typeface="Franklin Gothic Medium Cond"/>
                <a:cs typeface="Franklin Gothic Medium Cond"/>
              </a:rPr>
              <a:t>следующие</a:t>
            </a:r>
            <a:r>
              <a:rPr lang="ru-RU" sz="1400" spc="-35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latin typeface="Franklin Gothic Medium Cond"/>
                <a:cs typeface="Franklin Gothic Medium Cond"/>
              </a:rPr>
              <a:t>материалы</a:t>
            </a:r>
            <a:r>
              <a:rPr lang="ru-RU" sz="1400" spc="-50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latin typeface="Franklin Gothic Medium Cond"/>
                <a:cs typeface="Franklin Gothic Medium Cond"/>
              </a:rPr>
              <a:t>на </a:t>
            </a:r>
            <a:r>
              <a:rPr lang="ru-RU" sz="1400" spc="-10" dirty="0">
                <a:latin typeface="Franklin Gothic Medium Cond"/>
                <a:cs typeface="Franklin Gothic Medium Cond"/>
              </a:rPr>
              <a:t>средства,</a:t>
            </a:r>
            <a:r>
              <a:rPr lang="en-US" sz="1400" spc="-10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предоставленные</a:t>
            </a:r>
            <a:r>
              <a:rPr sz="1400" spc="-10" dirty="0">
                <a:latin typeface="Franklin Gothic Medium Cond"/>
                <a:cs typeface="Franklin Gothic Medium Cond"/>
              </a:rPr>
              <a:t> </a:t>
            </a:r>
            <a:r>
              <a:rPr sz="14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компанией</a:t>
            </a:r>
            <a:r>
              <a:rPr lang="en-US" sz="1400" dirty="0">
                <a:latin typeface="Franklin Gothic Medium Cond"/>
                <a:cs typeface="Franklin Gothic Medium Cond"/>
              </a:rPr>
              <a:t> </a:t>
            </a:r>
            <a:r>
              <a:rPr lang="ru-RU" sz="14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</a:t>
            </a:r>
            <a:r>
              <a:rPr lang="ru-RU" sz="14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Норникель</a:t>
            </a:r>
            <a:r>
              <a:rPr lang="ru-RU" sz="14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»</a:t>
            </a:r>
            <a:r>
              <a:rPr lang="ru-RU" sz="1400" spc="-10" dirty="0">
                <a:latin typeface="Franklin Gothic Medium Cond"/>
                <a:cs typeface="Franklin Gothic Medium Cond"/>
              </a:rPr>
              <a:t>:</a:t>
            </a:r>
            <a:r>
              <a:rPr lang="en-US" sz="1400" spc="-10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Виндеры</a:t>
            </a:r>
            <a:r>
              <a:rPr sz="1400" dirty="0">
                <a:latin typeface="Franklin Gothic Medium Cond"/>
                <a:cs typeface="Franklin Gothic Medium Cond"/>
              </a:rPr>
              <a:t>,</a:t>
            </a:r>
            <a:r>
              <a:rPr sz="1400" spc="-45" dirty="0">
                <a:latin typeface="Franklin Gothic Medium Cond"/>
                <a:cs typeface="Franklin Gothic Medium Cond"/>
              </a:rPr>
              <a:t> </a:t>
            </a:r>
            <a:r>
              <a:rPr sz="1400" dirty="0">
                <a:latin typeface="Franklin Gothic Medium Cond"/>
                <a:cs typeface="Franklin Gothic Medium Cond"/>
              </a:rPr>
              <a:t>флагштоки,</a:t>
            </a:r>
            <a:r>
              <a:rPr sz="1400" spc="-25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наклейки</a:t>
            </a:r>
            <a:r>
              <a:rPr sz="1400" spc="-30" dirty="0">
                <a:latin typeface="Franklin Gothic Medium Cond"/>
                <a:cs typeface="Franklin Gothic Medium Cond"/>
              </a:rPr>
              <a:t> </a:t>
            </a:r>
            <a:r>
              <a:rPr sz="1400" spc="-25" dirty="0" err="1">
                <a:latin typeface="Franklin Gothic Medium Cond"/>
                <a:cs typeface="Franklin Gothic Medium Cond"/>
              </a:rPr>
              <a:t>для</a:t>
            </a:r>
            <a:r>
              <a:rPr lang="en-US" sz="1400" spc="-25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палаток</a:t>
            </a:r>
            <a:r>
              <a:rPr sz="1400" dirty="0">
                <a:latin typeface="Franklin Gothic Medium Cond"/>
                <a:cs typeface="Franklin Gothic Medium Cond"/>
              </a:rPr>
              <a:t>,</a:t>
            </a:r>
            <a:r>
              <a:rPr sz="1400" spc="-20" dirty="0">
                <a:latin typeface="Franklin Gothic Medium Cond"/>
                <a:cs typeface="Franklin Gothic Medium Cond"/>
              </a:rPr>
              <a:t> </a:t>
            </a:r>
            <a:r>
              <a:rPr sz="1400" dirty="0">
                <a:latin typeface="Franklin Gothic Medium Cond"/>
                <a:cs typeface="Franklin Gothic Medium Cond"/>
              </a:rPr>
              <a:t>шевроны</a:t>
            </a:r>
            <a:r>
              <a:rPr sz="1400" spc="-40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на</a:t>
            </a:r>
            <a:r>
              <a:rPr sz="1400" spc="-5" dirty="0">
                <a:latin typeface="Franklin Gothic Medium Cond"/>
                <a:cs typeface="Franklin Gothic Medium Cond"/>
              </a:rPr>
              <a:t> </a:t>
            </a:r>
            <a:r>
              <a:rPr sz="1400" spc="-10" dirty="0" err="1">
                <a:latin typeface="Franklin Gothic Medium Cond"/>
                <a:cs typeface="Franklin Gothic Medium Cond"/>
              </a:rPr>
              <a:t>одежду</a:t>
            </a:r>
            <a:r>
              <a:rPr lang="en-US" sz="1400" spc="-10" dirty="0">
                <a:latin typeface="Franklin Gothic Medium Cond"/>
                <a:cs typeface="Franklin Gothic Medium Cond"/>
              </a:rPr>
              <a:t> </a:t>
            </a:r>
            <a:r>
              <a:rPr sz="1400" dirty="0" err="1">
                <a:latin typeface="Franklin Gothic Medium Cond"/>
                <a:cs typeface="Franklin Gothic Medium Cond"/>
              </a:rPr>
              <a:t>волонтеров</a:t>
            </a:r>
            <a:r>
              <a:rPr sz="1400" dirty="0">
                <a:latin typeface="Franklin Gothic Medium Cond"/>
                <a:cs typeface="Franklin Gothic Medium Cond"/>
              </a:rPr>
              <a:t>,</a:t>
            </a:r>
            <a:r>
              <a:rPr sz="1400" spc="-45" dirty="0">
                <a:latin typeface="Franklin Gothic Medium Cond"/>
                <a:cs typeface="Franklin Gothic Medium Cond"/>
              </a:rPr>
              <a:t> </a:t>
            </a:r>
            <a:r>
              <a:rPr sz="1400" dirty="0">
                <a:latin typeface="Franklin Gothic Medium Cond"/>
                <a:cs typeface="Franklin Gothic Medium Cond"/>
              </a:rPr>
              <a:t>ролл-апы</a:t>
            </a:r>
            <a:r>
              <a:rPr sz="1400" spc="-10" dirty="0">
                <a:latin typeface="Franklin Gothic Medium Cond"/>
                <a:cs typeface="Franklin Gothic Medium Cond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с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400" u="sng" spc="-10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логотипами</a:t>
            </a:r>
            <a:r>
              <a:rPr lang="en-US" sz="14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lang="ru-RU" sz="14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партнера-</a:t>
            </a:r>
            <a:r>
              <a:rPr lang="ru-RU" sz="14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донора</a:t>
            </a:r>
            <a:r>
              <a:rPr lang="ru-RU" sz="1400" u="sng" spc="-2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lang="ru-RU" sz="14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</a:t>
            </a:r>
            <a:r>
              <a:rPr lang="ru-RU" sz="1400" u="sng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Норникель</a:t>
            </a:r>
            <a:r>
              <a:rPr lang="ru-RU" sz="14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»</a:t>
            </a:r>
            <a:r>
              <a:rPr lang="ru-RU" sz="14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lang="ru-RU" sz="1400" spc="-25" dirty="0">
                <a:latin typeface="Franklin Gothic Medium Cond"/>
                <a:cs typeface="Franklin Gothic Medium Cond"/>
              </a:rPr>
              <a:t>на </a:t>
            </a:r>
            <a:r>
              <a:rPr lang="ru-RU" sz="1400" dirty="0">
                <a:latin typeface="Franklin Gothic Medium Cond"/>
                <a:cs typeface="Franklin Gothic Medium Cond"/>
              </a:rPr>
              <a:t>сумму</a:t>
            </a:r>
            <a:r>
              <a:rPr lang="ru-RU" sz="1400" spc="-15" dirty="0"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360</a:t>
            </a:r>
            <a:r>
              <a:rPr lang="ru-RU" sz="1400" spc="-2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 </a:t>
            </a:r>
            <a:r>
              <a:rPr lang="ru-RU" sz="140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550</a:t>
            </a:r>
            <a:r>
              <a:rPr lang="ru-RU" sz="1400" spc="-2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 </a:t>
            </a:r>
            <a:r>
              <a:rPr lang="ru-RU" sz="1400" spc="-1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рублей.</a:t>
            </a:r>
            <a:endParaRPr sz="1400" dirty="0">
              <a:latin typeface="Franklin Gothic Medium Cond"/>
              <a:cs typeface="Franklin Gothic Medium C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9827" y="3687801"/>
            <a:ext cx="3267075" cy="30219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>
                <a:latin typeface="Franklin Gothic Medium Cond"/>
                <a:cs typeface="Franklin Gothic Medium Cond"/>
              </a:rPr>
              <a:t>Всего на оснащение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dirty="0">
                <a:latin typeface="Franklin Gothic Medium Cond"/>
                <a:cs typeface="Franklin Gothic Medium Cond"/>
              </a:rPr>
              <a:t>полевого лагеря было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b="1" u="sng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израсходовано 3 042 166 рублей из средств,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b="1" u="sng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предоставленных фонду компанией «</a:t>
            </a:r>
            <a:r>
              <a:rPr lang="ru-RU" b="1" u="sng" dirty="0" err="1">
                <a:solidFill>
                  <a:srgbClr val="FFC000"/>
                </a:solidFill>
                <a:latin typeface="Franklin Gothic Medium Cond"/>
                <a:cs typeface="Franklin Gothic Medium Cond"/>
              </a:rPr>
              <a:t>Норникель</a:t>
            </a:r>
            <a:r>
              <a:rPr lang="ru-RU" b="1" u="sng" dirty="0">
                <a:solidFill>
                  <a:srgbClr val="FFC000"/>
                </a:solidFill>
                <a:latin typeface="Franklin Gothic Medium Cond"/>
                <a:cs typeface="Franklin Gothic Medium Cond"/>
              </a:rPr>
              <a:t>»</a:t>
            </a:r>
            <a:r>
              <a:rPr lang="ru-RU" dirty="0">
                <a:latin typeface="Franklin Gothic Medium Cond"/>
                <a:cs typeface="Franklin Gothic Medium Cond"/>
              </a:rPr>
              <a:t>, 93 553 рублей из средств, предоставленных фонду компанией «СОГАЗ».</a:t>
            </a:r>
          </a:p>
          <a:p>
            <a:pPr marL="12700" marR="5080">
              <a:lnSpc>
                <a:spcPct val="100000"/>
              </a:lnSpc>
              <a:spcBef>
                <a:spcPts val="2050"/>
              </a:spcBef>
            </a:pPr>
            <a:r>
              <a:rPr sz="1050" u="sng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05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05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05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r>
              <a:rPr sz="1050" spc="-20" dirty="0">
                <a:latin typeface="Franklin Gothic Medium Cond"/>
                <a:cs typeface="Franklin Gothic Medium Cond"/>
              </a:rPr>
              <a:t> </a:t>
            </a:r>
            <a:r>
              <a:rPr sz="1050" spc="-10" dirty="0">
                <a:latin typeface="Franklin Gothic Medium Cond"/>
                <a:cs typeface="Franklin Gothic Medium Cond"/>
              </a:rPr>
              <a:t>https://t.me/svetlanaakulova1/6966 https://t.me/akulovamgd/1940 https://t.me/akulovamgd/1945 https://t.me/nationalnaturefund/107</a:t>
            </a:r>
            <a:endParaRPr sz="1050" dirty="0">
              <a:latin typeface="Franklin Gothic Medium Cond"/>
              <a:cs typeface="Franklin Gothic Medium Cond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5740" algn="ctr">
              <a:lnSpc>
                <a:spcPts val="4105"/>
              </a:lnSpc>
              <a:spcBef>
                <a:spcPts val="100"/>
              </a:spcBef>
            </a:pPr>
            <a:r>
              <a:rPr dirty="0"/>
              <a:t>Подготовка</a:t>
            </a:r>
            <a:r>
              <a:rPr spc="-25" dirty="0"/>
              <a:t> </a:t>
            </a:r>
            <a:r>
              <a:rPr dirty="0"/>
              <a:t>к открытию</a:t>
            </a:r>
            <a:r>
              <a:rPr spc="-40" dirty="0"/>
              <a:t> </a:t>
            </a:r>
            <a:r>
              <a:rPr dirty="0"/>
              <a:t>полевого</a:t>
            </a:r>
            <a:r>
              <a:rPr spc="-30" dirty="0"/>
              <a:t> </a:t>
            </a:r>
            <a:r>
              <a:rPr spc="-10" dirty="0"/>
              <a:t>штаба</a:t>
            </a:r>
          </a:p>
          <a:p>
            <a:pPr marL="954405" marR="730250" algn="ctr">
              <a:lnSpc>
                <a:spcPts val="3890"/>
              </a:lnSpc>
              <a:spcBef>
                <a:spcPts val="270"/>
              </a:spcBef>
            </a:pPr>
            <a:r>
              <a:rPr dirty="0"/>
              <a:t>«Анапская</a:t>
            </a:r>
            <a:r>
              <a:rPr spc="-80" dirty="0"/>
              <a:t> </a:t>
            </a:r>
            <a:r>
              <a:rPr dirty="0"/>
              <a:t>пересыпь».</a:t>
            </a:r>
            <a:r>
              <a:rPr spc="-50" dirty="0"/>
              <a:t> </a:t>
            </a:r>
            <a:r>
              <a:rPr spc="-10" dirty="0"/>
              <a:t>Закупка </a:t>
            </a:r>
            <a:r>
              <a:rPr dirty="0"/>
              <a:t>брендированных</a:t>
            </a:r>
            <a:r>
              <a:rPr spc="-100" dirty="0"/>
              <a:t> </a:t>
            </a:r>
            <a:r>
              <a:rPr spc="-10" dirty="0"/>
              <a:t>материалов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9200388" y="1748027"/>
            <a:ext cx="2670175" cy="2018030"/>
            <a:chOff x="9200388" y="1748027"/>
            <a:chExt cx="2670175" cy="20180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29344" y="1776983"/>
              <a:ext cx="2612136" cy="19598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14866" y="1762505"/>
              <a:ext cx="2641600" cy="1988820"/>
            </a:xfrm>
            <a:custGeom>
              <a:avLst/>
              <a:gdLst/>
              <a:ahLst/>
              <a:cxnLst/>
              <a:rect l="l" t="t" r="r" b="b"/>
              <a:pathLst>
                <a:path w="2641600" h="1988820">
                  <a:moveTo>
                    <a:pt x="0" y="1988820"/>
                  </a:moveTo>
                  <a:lnTo>
                    <a:pt x="2641092" y="1988820"/>
                  </a:lnTo>
                  <a:lnTo>
                    <a:pt x="2641092" y="0"/>
                  </a:lnTo>
                  <a:lnTo>
                    <a:pt x="0" y="0"/>
                  </a:lnTo>
                  <a:lnTo>
                    <a:pt x="0" y="1988820"/>
                  </a:lnTo>
                  <a:close/>
                </a:path>
              </a:pathLst>
            </a:custGeom>
            <a:ln w="28956">
              <a:solidFill>
                <a:srgbClr val="AECA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9371076" y="4034028"/>
            <a:ext cx="2757170" cy="2083435"/>
            <a:chOff x="9371076" y="4034028"/>
            <a:chExt cx="2757170" cy="208343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00032" y="4062984"/>
              <a:ext cx="2699004" cy="202539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385554" y="4048506"/>
              <a:ext cx="2727960" cy="2054860"/>
            </a:xfrm>
            <a:custGeom>
              <a:avLst/>
              <a:gdLst/>
              <a:ahLst/>
              <a:cxnLst/>
              <a:rect l="l" t="t" r="r" b="b"/>
              <a:pathLst>
                <a:path w="2727959" h="2054860">
                  <a:moveTo>
                    <a:pt x="0" y="2054352"/>
                  </a:moveTo>
                  <a:lnTo>
                    <a:pt x="2727959" y="2054352"/>
                  </a:lnTo>
                  <a:lnTo>
                    <a:pt x="2727959" y="0"/>
                  </a:lnTo>
                  <a:lnTo>
                    <a:pt x="0" y="0"/>
                  </a:lnTo>
                  <a:lnTo>
                    <a:pt x="0" y="2054352"/>
                  </a:lnTo>
                  <a:close/>
                </a:path>
              </a:pathLst>
            </a:custGeom>
            <a:ln w="28956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5804915" y="1688592"/>
            <a:ext cx="3251200" cy="2184400"/>
            <a:chOff x="5804915" y="1688592"/>
            <a:chExt cx="3251200" cy="218440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3871" y="1717548"/>
              <a:ext cx="3192779" cy="212597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19393" y="1703070"/>
              <a:ext cx="3221990" cy="2155190"/>
            </a:xfrm>
            <a:custGeom>
              <a:avLst/>
              <a:gdLst/>
              <a:ahLst/>
              <a:cxnLst/>
              <a:rect l="l" t="t" r="r" b="b"/>
              <a:pathLst>
                <a:path w="3221990" h="2155190">
                  <a:moveTo>
                    <a:pt x="0" y="2154935"/>
                  </a:moveTo>
                  <a:lnTo>
                    <a:pt x="3221736" y="2154935"/>
                  </a:lnTo>
                  <a:lnTo>
                    <a:pt x="3221736" y="0"/>
                  </a:lnTo>
                  <a:lnTo>
                    <a:pt x="0" y="0"/>
                  </a:lnTo>
                  <a:lnTo>
                    <a:pt x="0" y="2154935"/>
                  </a:lnTo>
                  <a:close/>
                </a:path>
              </a:pathLst>
            </a:custGeom>
            <a:ln w="28956">
              <a:solidFill>
                <a:srgbClr val="CADB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466844" y="4765547"/>
            <a:ext cx="2571115" cy="1943100"/>
            <a:chOff x="4466844" y="4765547"/>
            <a:chExt cx="2571115" cy="194310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5800" y="4794503"/>
              <a:ext cx="2513076" cy="188518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481322" y="4780025"/>
              <a:ext cx="2542540" cy="1914525"/>
            </a:xfrm>
            <a:custGeom>
              <a:avLst/>
              <a:gdLst/>
              <a:ahLst/>
              <a:cxnLst/>
              <a:rect l="l" t="t" r="r" b="b"/>
              <a:pathLst>
                <a:path w="2542540" h="1914525">
                  <a:moveTo>
                    <a:pt x="0" y="1914144"/>
                  </a:moveTo>
                  <a:lnTo>
                    <a:pt x="2542031" y="1914144"/>
                  </a:lnTo>
                  <a:lnTo>
                    <a:pt x="2542031" y="0"/>
                  </a:lnTo>
                  <a:lnTo>
                    <a:pt x="0" y="0"/>
                  </a:lnTo>
                  <a:lnTo>
                    <a:pt x="0" y="1914144"/>
                  </a:lnTo>
                  <a:close/>
                </a:path>
              </a:pathLst>
            </a:custGeom>
            <a:ln w="28956">
              <a:solidFill>
                <a:srgbClr val="AEAB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150607" y="3938015"/>
            <a:ext cx="2108200" cy="1594485"/>
            <a:chOff x="7150607" y="3938015"/>
            <a:chExt cx="2108200" cy="159448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9563" y="3966971"/>
              <a:ext cx="2049779" cy="153619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165085" y="3952493"/>
              <a:ext cx="2078989" cy="1565275"/>
            </a:xfrm>
            <a:custGeom>
              <a:avLst/>
              <a:gdLst/>
              <a:ahLst/>
              <a:cxnLst/>
              <a:rect l="l" t="t" r="r" b="b"/>
              <a:pathLst>
                <a:path w="2078990" h="1565275">
                  <a:moveTo>
                    <a:pt x="0" y="1565147"/>
                  </a:moveTo>
                  <a:lnTo>
                    <a:pt x="2078735" y="1565147"/>
                  </a:lnTo>
                  <a:lnTo>
                    <a:pt x="2078735" y="0"/>
                  </a:lnTo>
                  <a:lnTo>
                    <a:pt x="0" y="0"/>
                  </a:lnTo>
                  <a:lnTo>
                    <a:pt x="0" y="1565147"/>
                  </a:lnTo>
                  <a:close/>
                </a:path>
              </a:pathLst>
            </a:custGeom>
            <a:ln w="28956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8515" y="338327"/>
            <a:ext cx="591312" cy="12192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07295" y="199644"/>
            <a:ext cx="2173224" cy="12496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7550" y="348818"/>
            <a:ext cx="6268085" cy="1068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105"/>
              </a:lnSpc>
              <a:spcBef>
                <a:spcPts val="100"/>
              </a:spcBef>
            </a:pPr>
            <a:r>
              <a:rPr dirty="0"/>
              <a:t>Функционирование</a:t>
            </a:r>
            <a:r>
              <a:rPr spc="-55" dirty="0"/>
              <a:t> </a:t>
            </a:r>
            <a:r>
              <a:rPr dirty="0"/>
              <a:t>полевого</a:t>
            </a:r>
            <a:r>
              <a:rPr spc="-15" dirty="0"/>
              <a:t> </a:t>
            </a:r>
            <a:r>
              <a:rPr spc="-10" dirty="0"/>
              <a:t>штаба</a:t>
            </a:r>
          </a:p>
          <a:p>
            <a:pPr algn="ctr">
              <a:lnSpc>
                <a:spcPts val="4105"/>
              </a:lnSpc>
            </a:pPr>
            <a:r>
              <a:rPr dirty="0"/>
              <a:t>«Анапская</a:t>
            </a:r>
            <a:r>
              <a:rPr spc="-30" dirty="0"/>
              <a:t> </a:t>
            </a:r>
            <a:r>
              <a:rPr spc="-10" dirty="0"/>
              <a:t>пересыпь»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27116" y="1338198"/>
            <a:ext cx="6971030" cy="5099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100"/>
              </a:spcBef>
            </a:pPr>
            <a:endParaRPr lang="ru-RU"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35"/>
              </a:lnSpc>
              <a:spcBef>
                <a:spcPts val="100"/>
              </a:spcBef>
            </a:pPr>
            <a:r>
              <a:rPr sz="1800" dirty="0" err="1">
                <a:latin typeface="Franklin Gothic Medium Cond"/>
                <a:cs typeface="Franklin Gothic Medium Cond"/>
              </a:rPr>
              <a:t>Аренда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мотовездехода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покупка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топлива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мониторинга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состояния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20" dirty="0">
                <a:latin typeface="Franklin Gothic Medium Cond"/>
                <a:cs typeface="Franklin Gothic Medium Cond"/>
              </a:rPr>
              <a:t>ООПТ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35"/>
              </a:lnSpc>
            </a:pPr>
            <a:r>
              <a:rPr sz="1800" dirty="0">
                <a:latin typeface="Franklin Gothic Medium Cond"/>
                <a:cs typeface="Franklin Gothic Medium Cond"/>
              </a:rPr>
              <a:t>«Анапская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пересыпь»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ts val="1835"/>
              </a:lnSpc>
              <a:spcBef>
                <a:spcPts val="345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поддержания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работы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полевого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штаба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фонд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арендовал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мотовездеход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spc="-25" dirty="0">
                <a:latin typeface="Franklin Gothic Medium Cond"/>
                <a:cs typeface="Franklin Gothic Medium Cond"/>
              </a:rPr>
              <a:t>на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1300" marR="948055">
              <a:lnSpc>
                <a:spcPct val="70000"/>
              </a:lnSpc>
              <a:spcBef>
                <a:spcPts val="325"/>
              </a:spcBef>
            </a:pPr>
            <a:r>
              <a:rPr lang="ru-RU" spc="-40" dirty="0">
                <a:latin typeface="Franklin Gothic Medium Cond"/>
                <a:cs typeface="Franklin Gothic Medium Cond"/>
              </a:rPr>
              <a:t>четыре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месяца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 err="1">
                <a:latin typeface="Franklin Gothic Medium Cond"/>
                <a:cs typeface="Franklin Gothic Medium Cond"/>
              </a:rPr>
              <a:t>сумму</a:t>
            </a:r>
            <a:r>
              <a:rPr sz="1800" spc="5" dirty="0">
                <a:latin typeface="Franklin Gothic Medium Cond"/>
                <a:cs typeface="Franklin Gothic Medium Cond"/>
              </a:rPr>
              <a:t> </a:t>
            </a:r>
            <a:r>
              <a:rPr lang="ru-RU" spc="5" dirty="0">
                <a:latin typeface="Franklin Gothic Medium Cond"/>
                <a:cs typeface="Franklin Gothic Medium Cond"/>
              </a:rPr>
              <a:t>1 131 200</a:t>
            </a:r>
            <a:r>
              <a:rPr lang="ru-RU"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 err="1">
                <a:latin typeface="Franklin Gothic Medium Cond"/>
                <a:cs typeface="Franklin Gothic Medium Cond"/>
              </a:rPr>
              <a:t>рублей</a:t>
            </a:r>
            <a:r>
              <a:rPr sz="1800" dirty="0">
                <a:latin typeface="Franklin Gothic Medium Cond"/>
                <a:cs typeface="Franklin Gothic Medium Cond"/>
              </a:rPr>
              <a:t>.</a:t>
            </a:r>
            <a:r>
              <a:rPr sz="1800" spc="-7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Также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закуплен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бензин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spc="-25" dirty="0">
                <a:latin typeface="Franklin Gothic Medium Cond"/>
                <a:cs typeface="Franklin Gothic Medium Cond"/>
              </a:rPr>
              <a:t>для </a:t>
            </a:r>
            <a:r>
              <a:rPr sz="1800" dirty="0">
                <a:latin typeface="Franklin Gothic Medium Cond"/>
                <a:cs typeface="Franklin Gothic Medium Cond"/>
              </a:rPr>
              <a:t>генераторов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техники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полевом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штабе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сумму </a:t>
            </a:r>
            <a:r>
              <a:rPr sz="1800" spc="-20" dirty="0">
                <a:latin typeface="Franklin Gothic Medium Cond"/>
                <a:cs typeface="Franklin Gothic Medium Cond"/>
              </a:rPr>
              <a:t>112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407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рублей.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 marR="330200">
              <a:lnSpc>
                <a:spcPct val="70000"/>
              </a:lnSpc>
              <a:spcBef>
                <a:spcPts val="1000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Аренда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мотовездехода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приобретение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топлива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направлены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выполнение </a:t>
            </a:r>
            <a:r>
              <a:rPr sz="1800" dirty="0">
                <a:latin typeface="Franklin Gothic Medium Cond"/>
                <a:cs typeface="Franklin Gothic Medium Cond"/>
              </a:rPr>
              <a:t>следующих</a:t>
            </a:r>
            <a:r>
              <a:rPr sz="1800" spc="-5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задач: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ts val="1835"/>
              </a:lnSpc>
              <a:spcBef>
                <a:spcPts val="359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Увеличение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скорости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эвакуации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птиц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прибрежной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зоны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10" dirty="0">
                <a:latin typeface="Franklin Gothic Medium Cond"/>
                <a:cs typeface="Franklin Gothic Medium Cond"/>
              </a:rPr>
              <a:t> своевременной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1300" marR="15240">
              <a:lnSpc>
                <a:spcPct val="70000"/>
              </a:lnSpc>
              <a:spcBef>
                <a:spcPts val="32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передачи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их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реабилитационные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центры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получения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квалифицированной помощи.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ct val="100000"/>
              </a:lnSpc>
              <a:spcBef>
                <a:spcPts val="345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Оперативное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обнаружение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новых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выбросов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нефтепродуктов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после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штормов.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0665" indent="-227965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240665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Эффективный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вывоз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твердых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бытовых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отходов</a:t>
            </a:r>
            <a:r>
              <a:rPr sz="1800" spc="-6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(ТБО)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из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труднодоступных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spc="-20" dirty="0">
                <a:latin typeface="Franklin Gothic Medium Cond"/>
                <a:cs typeface="Franklin Gothic Medium Cond"/>
              </a:rPr>
              <a:t>зон.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241300" marR="116205" indent="-228600">
              <a:lnSpc>
                <a:spcPct val="7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sz="1800" dirty="0">
                <a:latin typeface="Franklin Gothic Medium Cond"/>
                <a:cs typeface="Franklin Gothic Medium Cond"/>
              </a:rPr>
              <a:t>Быстрое</a:t>
            </a:r>
            <a:r>
              <a:rPr sz="1800" spc="1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обследование</a:t>
            </a:r>
            <a:r>
              <a:rPr sz="1800" spc="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новых</a:t>
            </a:r>
            <a:r>
              <a:rPr sz="1800" spc="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участков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пляжа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1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назначения</a:t>
            </a:r>
            <a:r>
              <a:rPr sz="1800" dirty="0">
                <a:latin typeface="Franklin Gothic Medium Cond"/>
                <a:cs typeface="Franklin Gothic Medium Cond"/>
              </a:rPr>
              <a:t> и</a:t>
            </a:r>
            <a:r>
              <a:rPr sz="1800" spc="1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выполнения </a:t>
            </a:r>
            <a:r>
              <a:rPr sz="1800" dirty="0">
                <a:latin typeface="Franklin Gothic Medium Cond"/>
                <a:cs typeface="Franklin Gothic Medium Cond"/>
              </a:rPr>
              <a:t>необходимых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восстановительных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работ.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781050" marR="3830954">
              <a:lnSpc>
                <a:spcPct val="100000"/>
              </a:lnSpc>
            </a:pPr>
            <a:endParaRPr lang="ru-RU" sz="1800" u="sng" dirty="0">
              <a:uFill>
                <a:solidFill>
                  <a:srgbClr val="000000"/>
                </a:solidFill>
              </a:uFill>
              <a:latin typeface="Franklin Gothic Medium Cond"/>
              <a:cs typeface="Franklin Gothic Medium Cond"/>
            </a:endParaRPr>
          </a:p>
          <a:p>
            <a:pPr marL="781050" marR="3830954">
              <a:lnSpc>
                <a:spcPct val="100000"/>
              </a:lnSpc>
            </a:pPr>
            <a:r>
              <a:rPr sz="1800" u="sng" dirty="0" err="1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https://t.me/shtabAP/713 https://t.me/shtabAP/432</a:t>
            </a:r>
            <a:endParaRPr sz="1800" dirty="0">
              <a:latin typeface="Franklin Gothic Medium Cond"/>
              <a:cs typeface="Franklin Gothic Medium Con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92023" y="1673351"/>
            <a:ext cx="4884420" cy="5184775"/>
            <a:chOff x="192023" y="1673351"/>
            <a:chExt cx="4884420" cy="5184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0107" y="2141219"/>
              <a:ext cx="1897380" cy="14234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135629" y="2126741"/>
              <a:ext cx="1926589" cy="1452880"/>
            </a:xfrm>
            <a:custGeom>
              <a:avLst/>
              <a:gdLst/>
              <a:ahLst/>
              <a:cxnLst/>
              <a:rect l="l" t="t" r="r" b="b"/>
              <a:pathLst>
                <a:path w="1926589" h="1452879">
                  <a:moveTo>
                    <a:pt x="0" y="1452372"/>
                  </a:moveTo>
                  <a:lnTo>
                    <a:pt x="1926336" y="1452372"/>
                  </a:lnTo>
                  <a:lnTo>
                    <a:pt x="1926336" y="0"/>
                  </a:lnTo>
                  <a:lnTo>
                    <a:pt x="0" y="0"/>
                  </a:lnTo>
                  <a:lnTo>
                    <a:pt x="0" y="1452372"/>
                  </a:lnTo>
                  <a:close/>
                </a:path>
              </a:pathLst>
            </a:custGeom>
            <a:ln w="28956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979" y="3945635"/>
              <a:ext cx="1763268" cy="23515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6501" y="3931157"/>
              <a:ext cx="1792605" cy="2380615"/>
            </a:xfrm>
            <a:custGeom>
              <a:avLst/>
              <a:gdLst/>
              <a:ahLst/>
              <a:cxnLst/>
              <a:rect l="l" t="t" r="r" b="b"/>
              <a:pathLst>
                <a:path w="1792605" h="2380615">
                  <a:moveTo>
                    <a:pt x="0" y="2380488"/>
                  </a:moveTo>
                  <a:lnTo>
                    <a:pt x="1792224" y="2380488"/>
                  </a:lnTo>
                  <a:lnTo>
                    <a:pt x="1792224" y="0"/>
                  </a:lnTo>
                  <a:lnTo>
                    <a:pt x="0" y="0"/>
                  </a:lnTo>
                  <a:lnTo>
                    <a:pt x="0" y="2380488"/>
                  </a:lnTo>
                  <a:close/>
                </a:path>
              </a:pathLst>
            </a:custGeom>
            <a:ln w="28956">
              <a:solidFill>
                <a:srgbClr val="2944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3868" y="5205983"/>
              <a:ext cx="2162556" cy="162305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739390" y="5191505"/>
              <a:ext cx="2192020" cy="1652270"/>
            </a:xfrm>
            <a:custGeom>
              <a:avLst/>
              <a:gdLst/>
              <a:ahLst/>
              <a:cxnLst/>
              <a:rect l="l" t="t" r="r" b="b"/>
              <a:pathLst>
                <a:path w="2192020" h="1652270">
                  <a:moveTo>
                    <a:pt x="0" y="1652016"/>
                  </a:moveTo>
                  <a:lnTo>
                    <a:pt x="2191512" y="1652016"/>
                  </a:lnTo>
                  <a:lnTo>
                    <a:pt x="2191512" y="0"/>
                  </a:lnTo>
                  <a:lnTo>
                    <a:pt x="0" y="0"/>
                  </a:lnTo>
                  <a:lnTo>
                    <a:pt x="0" y="1652016"/>
                  </a:lnTo>
                  <a:close/>
                </a:path>
              </a:pathLst>
            </a:custGeom>
            <a:ln w="28955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6856" y="3881627"/>
              <a:ext cx="2203704" cy="123901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262378" y="3867150"/>
              <a:ext cx="2232660" cy="1268095"/>
            </a:xfrm>
            <a:custGeom>
              <a:avLst/>
              <a:gdLst/>
              <a:ahLst/>
              <a:cxnLst/>
              <a:rect l="l" t="t" r="r" b="b"/>
              <a:pathLst>
                <a:path w="2232660" h="1268095">
                  <a:moveTo>
                    <a:pt x="0" y="1267968"/>
                  </a:moveTo>
                  <a:lnTo>
                    <a:pt x="2232660" y="1267968"/>
                  </a:lnTo>
                  <a:lnTo>
                    <a:pt x="2232660" y="0"/>
                  </a:lnTo>
                  <a:lnTo>
                    <a:pt x="0" y="0"/>
                  </a:lnTo>
                  <a:lnTo>
                    <a:pt x="0" y="1267968"/>
                  </a:lnTo>
                  <a:close/>
                </a:path>
              </a:pathLst>
            </a:custGeom>
            <a:ln w="28956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0979" y="1702307"/>
              <a:ext cx="2859024" cy="214426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06501" y="1687829"/>
              <a:ext cx="2887980" cy="2173605"/>
            </a:xfrm>
            <a:custGeom>
              <a:avLst/>
              <a:gdLst/>
              <a:ahLst/>
              <a:cxnLst/>
              <a:rect l="l" t="t" r="r" b="b"/>
              <a:pathLst>
                <a:path w="2887980" h="2173604">
                  <a:moveTo>
                    <a:pt x="0" y="2173224"/>
                  </a:moveTo>
                  <a:lnTo>
                    <a:pt x="2887980" y="2173224"/>
                  </a:lnTo>
                  <a:lnTo>
                    <a:pt x="2887980" y="0"/>
                  </a:lnTo>
                  <a:lnTo>
                    <a:pt x="0" y="0"/>
                  </a:lnTo>
                  <a:lnTo>
                    <a:pt x="0" y="2173224"/>
                  </a:lnTo>
                  <a:close/>
                </a:path>
              </a:pathLst>
            </a:custGeom>
            <a:ln w="28956">
              <a:solidFill>
                <a:srgbClr val="D5DF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6888" y="365759"/>
            <a:ext cx="591312" cy="1219200"/>
          </a:xfrm>
          <a:prstGeom prst="rect">
            <a:avLst/>
          </a:prstGeom>
        </p:spPr>
      </p:pic>
      <p:pic>
        <p:nvPicPr>
          <p:cNvPr id="17" name="object 13">
            <a:extLst>
              <a:ext uri="{FF2B5EF4-FFF2-40B4-BE49-F238E27FC236}">
                <a16:creationId xmlns:a16="http://schemas.microsoft.com/office/drawing/2014/main" id="{74746588-825A-4A08-9AE3-3D6B02536750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67800" y="626213"/>
            <a:ext cx="1010411" cy="20878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620F2D-EB2A-40F3-BAFD-8CB01F2F17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3200" y="226301"/>
            <a:ext cx="1408405" cy="8123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16890" marR="506095" indent="188595">
              <a:lnSpc>
                <a:spcPts val="3890"/>
              </a:lnSpc>
              <a:spcBef>
                <a:spcPts val="585"/>
              </a:spcBef>
            </a:pPr>
            <a:r>
              <a:rPr dirty="0"/>
              <a:t>Содействие</a:t>
            </a:r>
            <a:r>
              <a:rPr spc="-25" dirty="0"/>
              <a:t> </a:t>
            </a:r>
            <a:r>
              <a:rPr dirty="0"/>
              <a:t>в</a:t>
            </a:r>
            <a:r>
              <a:rPr spc="10" dirty="0"/>
              <a:t> </a:t>
            </a:r>
            <a:r>
              <a:rPr dirty="0"/>
              <a:t>организации</a:t>
            </a:r>
            <a:r>
              <a:rPr spc="-25" dirty="0"/>
              <a:t> </a:t>
            </a:r>
            <a:r>
              <a:rPr spc="-10" dirty="0"/>
              <a:t>работы </a:t>
            </a:r>
            <a:r>
              <a:rPr dirty="0"/>
              <a:t>реабилитационных</a:t>
            </a:r>
            <a:r>
              <a:rPr spc="-55" dirty="0"/>
              <a:t> </a:t>
            </a:r>
            <a:r>
              <a:rPr dirty="0"/>
              <a:t>центров.</a:t>
            </a:r>
            <a:r>
              <a:rPr spc="-10" dirty="0"/>
              <a:t> Закупка</a:t>
            </a:r>
          </a:p>
          <a:p>
            <a:pPr marL="12700">
              <a:lnSpc>
                <a:spcPts val="3829"/>
              </a:lnSpc>
            </a:pPr>
            <a:r>
              <a:rPr dirty="0"/>
              <a:t>ветеринарных</a:t>
            </a:r>
            <a:r>
              <a:rPr spc="-5" dirty="0"/>
              <a:t> </a:t>
            </a:r>
            <a:r>
              <a:rPr dirty="0"/>
              <a:t>препаратов</a:t>
            </a:r>
            <a:r>
              <a:rPr spc="-5" dirty="0"/>
              <a:t> </a:t>
            </a:r>
            <a:r>
              <a:rPr dirty="0"/>
              <a:t>и</a:t>
            </a:r>
            <a:r>
              <a:rPr spc="20" dirty="0"/>
              <a:t> </a:t>
            </a:r>
            <a:r>
              <a:rPr spc="-10" dirty="0"/>
              <a:t>инструментов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75205"/>
            <a:ext cx="5222876" cy="51532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100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обеспечения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работы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реабилитационных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центров,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15"/>
              </a:lnSpc>
            </a:pPr>
            <a:r>
              <a:rPr sz="1800" dirty="0">
                <a:latin typeface="Franklin Gothic Medium Cond"/>
                <a:cs typeface="Franklin Gothic Medium Cond"/>
              </a:rPr>
              <a:t>занимающихся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помощью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пострадавшим</a:t>
            </a:r>
            <a:r>
              <a:rPr sz="1800" spc="-6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птицам,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 marR="641350">
              <a:lnSpc>
                <a:spcPct val="70000"/>
              </a:lnSpc>
              <a:spcBef>
                <a:spcPts val="32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фондом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приобретены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ветеринарные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препараты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spc="-50" dirty="0">
                <a:latin typeface="Franklin Gothic Medium Cond"/>
                <a:cs typeface="Franklin Gothic Medium Cond"/>
              </a:rPr>
              <a:t>и </a:t>
            </a:r>
            <a:r>
              <a:rPr sz="1800" dirty="0">
                <a:latin typeface="Franklin Gothic Medium Cond"/>
                <a:cs typeface="Franklin Gothic Medium Cond"/>
              </a:rPr>
              <a:t>инструменты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сумму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684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spc="-40" dirty="0">
                <a:latin typeface="Franklin Gothic Medium Cond"/>
                <a:cs typeface="Franklin Gothic Medium Cond"/>
              </a:rPr>
              <a:t>101,37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рублей.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35"/>
              </a:lnSpc>
              <a:spcBef>
                <a:spcPts val="34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Кроме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того,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фонд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оплатил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услуги </a:t>
            </a:r>
            <a:r>
              <a:rPr sz="1800" spc="-10" dirty="0">
                <a:latin typeface="Franklin Gothic Medium Cond"/>
                <a:cs typeface="Franklin Gothic Medium Cond"/>
              </a:rPr>
              <a:t>ветеринарных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врачей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10"/>
              </a:lnSpc>
            </a:pPr>
            <a:r>
              <a:rPr sz="1800" dirty="0">
                <a:latin typeface="Franklin Gothic Medium Cond"/>
                <a:cs typeface="Franklin Gothic Medium Cond"/>
              </a:rPr>
              <a:t>Благотворительного</a:t>
            </a:r>
            <a:r>
              <a:rPr sz="1800" spc="-6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фонда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«Центр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реабилитации</a:t>
            </a:r>
            <a:r>
              <a:rPr sz="1800" spc="-50" dirty="0">
                <a:latin typeface="Franklin Gothic Medium Cond"/>
                <a:cs typeface="Franklin Gothic Medium Cond"/>
              </a:rPr>
              <a:t> и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10"/>
              </a:lnSpc>
            </a:pPr>
            <a:r>
              <a:rPr sz="1800" spc="-10" dirty="0">
                <a:latin typeface="Franklin Gothic Medium Cond"/>
                <a:cs typeface="Franklin Gothic Medium Cond"/>
              </a:rPr>
              <a:t>реинтродукции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диких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животных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«Сирин»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50" dirty="0">
                <a:latin typeface="Franklin Gothic Medium Cond"/>
                <a:cs typeface="Franklin Gothic Medium Cond"/>
              </a:rPr>
              <a:t>в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515"/>
              </a:lnSpc>
            </a:pPr>
            <a:r>
              <a:rPr sz="1800" dirty="0">
                <a:latin typeface="Franklin Gothic Medium Cond"/>
                <a:cs typeface="Franklin Gothic Medium Cond"/>
              </a:rPr>
              <a:t>реабилитационном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центре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«Жемчужная,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9»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 err="1">
                <a:latin typeface="Franklin Gothic Medium Cond"/>
                <a:cs typeface="Franklin Gothic Medium Cond"/>
              </a:rPr>
              <a:t>сумму</a:t>
            </a:r>
            <a:r>
              <a:rPr sz="1800" spc="10" dirty="0">
                <a:latin typeface="Franklin Gothic Medium Cond"/>
                <a:cs typeface="Franklin Gothic Medium Cond"/>
              </a:rPr>
              <a:t> </a:t>
            </a:r>
            <a:r>
              <a:rPr lang="ru-RU" sz="1800" spc="10" dirty="0">
                <a:latin typeface="Franklin Gothic Medium Cond"/>
                <a:cs typeface="Franklin Gothic Medium Cond"/>
              </a:rPr>
              <a:t>1 113 </a:t>
            </a: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835"/>
              </a:lnSpc>
            </a:pPr>
            <a:r>
              <a:rPr sz="1800" dirty="0">
                <a:latin typeface="Franklin Gothic Medium Cond"/>
                <a:cs typeface="Franklin Gothic Medium Cond"/>
              </a:rPr>
              <a:t>600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рублей.</a:t>
            </a:r>
            <a:endParaRPr sz="1800" dirty="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8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140"/>
              </a:lnSpc>
            </a:pPr>
            <a:r>
              <a:rPr sz="2100" dirty="0">
                <a:latin typeface="Franklin Gothic Medium Cond"/>
                <a:cs typeface="Franklin Gothic Medium Cond"/>
              </a:rPr>
              <a:t>Общая</a:t>
            </a:r>
            <a:r>
              <a:rPr sz="2100" spc="-20" dirty="0">
                <a:latin typeface="Franklin Gothic Medium Cond"/>
                <a:cs typeface="Franklin Gothic Medium Cond"/>
              </a:rPr>
              <a:t> </a:t>
            </a:r>
            <a:r>
              <a:rPr sz="2100" dirty="0">
                <a:latin typeface="Franklin Gothic Medium Cond"/>
                <a:cs typeface="Franklin Gothic Medium Cond"/>
              </a:rPr>
              <a:t>сумма</a:t>
            </a:r>
            <a:r>
              <a:rPr sz="2100" spc="-40" dirty="0">
                <a:latin typeface="Franklin Gothic Medium Cond"/>
                <a:cs typeface="Franklin Gothic Medium Cond"/>
              </a:rPr>
              <a:t> </a:t>
            </a:r>
            <a:r>
              <a:rPr sz="2100" dirty="0">
                <a:latin typeface="Franklin Gothic Medium Cond"/>
                <a:cs typeface="Franklin Gothic Medium Cond"/>
              </a:rPr>
              <a:t>расходов</a:t>
            </a:r>
            <a:r>
              <a:rPr sz="2100" spc="-45" dirty="0">
                <a:latin typeface="Franklin Gothic Medium Cond"/>
                <a:cs typeface="Franklin Gothic Medium Cond"/>
              </a:rPr>
              <a:t> </a:t>
            </a:r>
            <a:r>
              <a:rPr sz="2100" dirty="0">
                <a:latin typeface="Franklin Gothic Medium Cond"/>
                <a:cs typeface="Franklin Gothic Medium Cond"/>
              </a:rPr>
              <a:t>на</a:t>
            </a:r>
            <a:r>
              <a:rPr sz="2100" spc="5" dirty="0">
                <a:latin typeface="Franklin Gothic Medium Cond"/>
                <a:cs typeface="Franklin Gothic Medium Cond"/>
              </a:rPr>
              <a:t> </a:t>
            </a:r>
            <a:r>
              <a:rPr sz="2100" spc="-10" dirty="0">
                <a:latin typeface="Franklin Gothic Medium Cond"/>
                <a:cs typeface="Franklin Gothic Medium Cond"/>
              </a:rPr>
              <a:t>поддержку</a:t>
            </a:r>
            <a:endParaRPr sz="21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764"/>
              </a:lnSpc>
            </a:pPr>
            <a:r>
              <a:rPr sz="2100" dirty="0">
                <a:latin typeface="Franklin Gothic Medium Cond"/>
                <a:cs typeface="Franklin Gothic Medium Cond"/>
              </a:rPr>
              <a:t>реабилитационных</a:t>
            </a:r>
            <a:r>
              <a:rPr sz="2100" spc="-50" dirty="0">
                <a:latin typeface="Franklin Gothic Medium Cond"/>
                <a:cs typeface="Franklin Gothic Medium Cond"/>
              </a:rPr>
              <a:t> </a:t>
            </a:r>
            <a:r>
              <a:rPr sz="2100" dirty="0">
                <a:latin typeface="Franklin Gothic Medium Cond"/>
                <a:cs typeface="Franklin Gothic Medium Cond"/>
              </a:rPr>
              <a:t>центров,</a:t>
            </a:r>
            <a:r>
              <a:rPr sz="2100" spc="-60" dirty="0">
                <a:latin typeface="Franklin Gothic Medium Cond"/>
                <a:cs typeface="Franklin Gothic Medium Cond"/>
              </a:rPr>
              <a:t> </a:t>
            </a:r>
            <a:r>
              <a:rPr sz="2100" dirty="0">
                <a:latin typeface="Franklin Gothic Medium Cond"/>
                <a:cs typeface="Franklin Gothic Medium Cond"/>
              </a:rPr>
              <a:t>оплаченных</a:t>
            </a:r>
            <a:r>
              <a:rPr sz="2100" spc="-40" dirty="0">
                <a:latin typeface="Franklin Gothic Medium Cond"/>
                <a:cs typeface="Franklin Gothic Medium Cond"/>
              </a:rPr>
              <a:t> </a:t>
            </a:r>
            <a:r>
              <a:rPr sz="2100" dirty="0">
                <a:latin typeface="Franklin Gothic Medium Cond"/>
                <a:cs typeface="Franklin Gothic Medium Cond"/>
              </a:rPr>
              <a:t>за</a:t>
            </a:r>
            <a:r>
              <a:rPr sz="2100" spc="-45" dirty="0">
                <a:latin typeface="Franklin Gothic Medium Cond"/>
                <a:cs typeface="Franklin Gothic Medium Cond"/>
              </a:rPr>
              <a:t> </a:t>
            </a:r>
            <a:r>
              <a:rPr sz="2100" spc="-20" dirty="0">
                <a:latin typeface="Franklin Gothic Medium Cond"/>
                <a:cs typeface="Franklin Gothic Medium Cond"/>
              </a:rPr>
              <a:t>счет</a:t>
            </a:r>
            <a:endParaRPr sz="21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1764"/>
              </a:lnSpc>
            </a:pPr>
            <a:r>
              <a:rPr sz="2100" dirty="0">
                <a:latin typeface="Franklin Gothic Medium Cond"/>
                <a:cs typeface="Franklin Gothic Medium Cond"/>
              </a:rPr>
              <a:t>средств,</a:t>
            </a:r>
            <a:r>
              <a:rPr sz="2100" spc="-25" dirty="0">
                <a:latin typeface="Franklin Gothic Medium Cond"/>
                <a:cs typeface="Franklin Gothic Medium Cond"/>
              </a:rPr>
              <a:t> </a:t>
            </a:r>
            <a:r>
              <a:rPr sz="21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предоставленных</a:t>
            </a:r>
            <a:r>
              <a:rPr sz="21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1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компанией</a:t>
            </a:r>
            <a:endParaRPr sz="2100" dirty="0">
              <a:latin typeface="Franklin Gothic Medium Cond"/>
              <a:cs typeface="Franklin Gothic Medium Cond"/>
            </a:endParaRPr>
          </a:p>
          <a:p>
            <a:pPr marL="12700">
              <a:lnSpc>
                <a:spcPts val="2145"/>
              </a:lnSpc>
            </a:pPr>
            <a:r>
              <a:rPr sz="21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«Норникель»,</a:t>
            </a:r>
            <a:r>
              <a:rPr sz="2100" spc="-55" dirty="0">
                <a:latin typeface="Franklin Gothic Medium Cond"/>
                <a:cs typeface="Franklin Gothic Medium Cond"/>
              </a:rPr>
              <a:t> </a:t>
            </a:r>
            <a:r>
              <a:rPr sz="2100" dirty="0" err="1">
                <a:latin typeface="Franklin Gothic Medium Cond"/>
                <a:cs typeface="Franklin Gothic Medium Cond"/>
              </a:rPr>
              <a:t>составила</a:t>
            </a:r>
            <a:r>
              <a:rPr sz="2100" spc="-50" dirty="0">
                <a:latin typeface="Franklin Gothic Medium Cond"/>
                <a:cs typeface="Franklin Gothic Medium Cond"/>
              </a:rPr>
              <a:t> </a:t>
            </a:r>
            <a:r>
              <a:rPr lang="ru-RU" sz="2100" u="sng" spc="-2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1 787 701 37 </a:t>
            </a:r>
            <a:r>
              <a:rPr sz="2100" u="sng" spc="-10" dirty="0" err="1">
                <a:solidFill>
                  <a:srgbClr val="FBAF40"/>
                </a:solidFill>
                <a:latin typeface="Franklin Gothic Medium Cond"/>
                <a:cs typeface="Franklin Gothic Medium Cond"/>
              </a:rPr>
              <a:t>рубл</a:t>
            </a:r>
            <a:r>
              <a:rPr lang="ru-RU" sz="2100" u="sng" spc="-10" dirty="0">
                <a:solidFill>
                  <a:srgbClr val="FBAF40"/>
                </a:solidFill>
                <a:latin typeface="Franklin Gothic Medium Cond"/>
                <a:cs typeface="Franklin Gothic Medium Cond"/>
              </a:rPr>
              <a:t>ей.</a:t>
            </a:r>
          </a:p>
          <a:p>
            <a:pPr marL="12700">
              <a:lnSpc>
                <a:spcPts val="2145"/>
              </a:lnSpc>
            </a:pPr>
            <a:endParaRPr sz="2100" dirty="0">
              <a:latin typeface="Franklin Gothic Medium Cond"/>
              <a:cs typeface="Franklin Gothic Medium Cond"/>
            </a:endParaRPr>
          </a:p>
          <a:p>
            <a:pPr marL="12700" marR="1750060">
              <a:lnSpc>
                <a:spcPct val="100000"/>
              </a:lnSpc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Освещение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СМИ: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https://t.me/zhemchujnaya9/797 https://t.me/zhemchujnaya9/683 </a:t>
            </a:r>
            <a:r>
              <a:rPr sz="1800" spc="-10" dirty="0">
                <a:latin typeface="Franklin Gothic Medium Cond"/>
                <a:cs typeface="Franklin Gothic Medium Cond"/>
                <a:hlinkClick r:id="rId2"/>
              </a:rPr>
              <a:t>https://t.me/nationalnaturefund/114</a:t>
            </a:r>
            <a:endParaRPr lang="ru-RU" sz="1800" spc="-10" dirty="0">
              <a:latin typeface="Franklin Gothic Medium Cond"/>
              <a:cs typeface="Franklin Gothic Medium Cond"/>
            </a:endParaRPr>
          </a:p>
          <a:p>
            <a:pPr marL="12700" marR="1750060">
              <a:lnSpc>
                <a:spcPct val="100000"/>
              </a:lnSpc>
            </a:pPr>
            <a:r>
              <a:rPr lang="en-US" sz="1800" dirty="0">
                <a:latin typeface="Franklin Gothic Medium Cond"/>
                <a:cs typeface="Franklin Gothic Medium Cond"/>
              </a:rPr>
              <a:t>https://t.me/nationalnaturefund/1</a:t>
            </a:r>
            <a:r>
              <a:rPr lang="ru-RU" sz="1800" dirty="0">
                <a:latin typeface="Franklin Gothic Medium Cond"/>
                <a:cs typeface="Franklin Gothic Medium Cond"/>
              </a:rPr>
              <a:t>3</a:t>
            </a:r>
            <a:r>
              <a:rPr lang="en-US" sz="1800" dirty="0">
                <a:latin typeface="Franklin Gothic Medium Cond"/>
                <a:cs typeface="Franklin Gothic Medium Cond"/>
              </a:rPr>
              <a:t>1</a:t>
            </a:r>
            <a:endParaRPr sz="1800" dirty="0">
              <a:latin typeface="Franklin Gothic Medium Cond"/>
              <a:cs typeface="Franklin Gothic Medium Cond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80150" y="1665490"/>
            <a:ext cx="5500370" cy="4486910"/>
            <a:chOff x="6198108" y="1796795"/>
            <a:chExt cx="5500370" cy="44869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7064" y="1825751"/>
              <a:ext cx="2129028" cy="30510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12586" y="1811273"/>
              <a:ext cx="2158365" cy="3080385"/>
            </a:xfrm>
            <a:custGeom>
              <a:avLst/>
              <a:gdLst/>
              <a:ahLst/>
              <a:cxnLst/>
              <a:rect l="l" t="t" r="r" b="b"/>
              <a:pathLst>
                <a:path w="2158365" h="3080385">
                  <a:moveTo>
                    <a:pt x="0" y="3080004"/>
                  </a:moveTo>
                  <a:lnTo>
                    <a:pt x="2157984" y="3080004"/>
                  </a:lnTo>
                  <a:lnTo>
                    <a:pt x="2157984" y="0"/>
                  </a:lnTo>
                  <a:lnTo>
                    <a:pt x="0" y="0"/>
                  </a:lnTo>
                  <a:lnTo>
                    <a:pt x="0" y="3080004"/>
                  </a:lnTo>
                  <a:close/>
                </a:path>
              </a:pathLst>
            </a:custGeom>
            <a:ln w="28956">
              <a:solidFill>
                <a:srgbClr val="FBAF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58200" y="4524755"/>
              <a:ext cx="3211068" cy="172973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443722" y="4510277"/>
              <a:ext cx="3240405" cy="1758950"/>
            </a:xfrm>
            <a:custGeom>
              <a:avLst/>
              <a:gdLst/>
              <a:ahLst/>
              <a:cxnLst/>
              <a:rect l="l" t="t" r="r" b="b"/>
              <a:pathLst>
                <a:path w="3240404" h="1758950">
                  <a:moveTo>
                    <a:pt x="0" y="1758696"/>
                  </a:moveTo>
                  <a:lnTo>
                    <a:pt x="3240024" y="1758696"/>
                  </a:lnTo>
                  <a:lnTo>
                    <a:pt x="3240024" y="0"/>
                  </a:lnTo>
                  <a:lnTo>
                    <a:pt x="0" y="0"/>
                  </a:lnTo>
                  <a:lnTo>
                    <a:pt x="0" y="1758696"/>
                  </a:lnTo>
                  <a:close/>
                </a:path>
              </a:pathLst>
            </a:custGeom>
            <a:ln w="28955">
              <a:solidFill>
                <a:srgbClr val="D5DF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532876" y="1420367"/>
            <a:ext cx="1729739" cy="2277110"/>
            <a:chOff x="8532876" y="1420367"/>
            <a:chExt cx="1729739" cy="227711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61832" y="1449323"/>
              <a:ext cx="1671827" cy="22189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547354" y="1434845"/>
              <a:ext cx="1701164" cy="2247900"/>
            </a:xfrm>
            <a:custGeom>
              <a:avLst/>
              <a:gdLst/>
              <a:ahLst/>
              <a:cxnLst/>
              <a:rect l="l" t="t" r="r" b="b"/>
              <a:pathLst>
                <a:path w="1701165" h="2247900">
                  <a:moveTo>
                    <a:pt x="0" y="2247899"/>
                  </a:moveTo>
                  <a:lnTo>
                    <a:pt x="1700783" y="2247899"/>
                  </a:lnTo>
                  <a:lnTo>
                    <a:pt x="1700783" y="0"/>
                  </a:lnTo>
                  <a:lnTo>
                    <a:pt x="0" y="0"/>
                  </a:lnTo>
                  <a:lnTo>
                    <a:pt x="0" y="2247899"/>
                  </a:lnTo>
                  <a:close/>
                </a:path>
              </a:pathLst>
            </a:custGeom>
            <a:ln w="28955">
              <a:solidFill>
                <a:srgbClr val="CADB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387583" y="1961388"/>
            <a:ext cx="1658620" cy="2308860"/>
            <a:chOff x="10387583" y="1961388"/>
            <a:chExt cx="1658620" cy="230886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96727" y="1970532"/>
              <a:ext cx="1639824" cy="22905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392155" y="1965960"/>
              <a:ext cx="1649095" cy="2299970"/>
            </a:xfrm>
            <a:custGeom>
              <a:avLst/>
              <a:gdLst/>
              <a:ahLst/>
              <a:cxnLst/>
              <a:rect l="l" t="t" r="r" b="b"/>
              <a:pathLst>
                <a:path w="1649095" h="2299970">
                  <a:moveTo>
                    <a:pt x="0" y="2299716"/>
                  </a:moveTo>
                  <a:lnTo>
                    <a:pt x="1648968" y="2299716"/>
                  </a:lnTo>
                  <a:lnTo>
                    <a:pt x="1648968" y="0"/>
                  </a:lnTo>
                  <a:lnTo>
                    <a:pt x="0" y="0"/>
                  </a:lnTo>
                  <a:lnTo>
                    <a:pt x="0" y="2299716"/>
                  </a:lnTo>
                  <a:close/>
                </a:path>
              </a:pathLst>
            </a:custGeom>
            <a:ln w="9144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447" y="353568"/>
            <a:ext cx="591311" cy="12192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26268" y="199644"/>
            <a:ext cx="1254252" cy="72237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FA93609-9B8D-482A-A101-CA4ABE1F46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2800" y="4876800"/>
            <a:ext cx="990867" cy="176154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327736"/>
            <a:ext cx="54635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solidFill>
                  <a:srgbClr val="FBAF40"/>
                </a:solidFill>
              </a:rPr>
              <a:t>Результаты</a:t>
            </a:r>
            <a:r>
              <a:rPr sz="4400" spc="-25" dirty="0">
                <a:solidFill>
                  <a:srgbClr val="FBAF40"/>
                </a:solidFill>
              </a:rPr>
              <a:t> </a:t>
            </a:r>
            <a:r>
              <a:rPr sz="4400" dirty="0">
                <a:solidFill>
                  <a:srgbClr val="FBAF40"/>
                </a:solidFill>
              </a:rPr>
              <a:t>работы</a:t>
            </a:r>
            <a:r>
              <a:rPr sz="4400" spc="-40" dirty="0">
                <a:solidFill>
                  <a:srgbClr val="FBAF40"/>
                </a:solidFill>
              </a:rPr>
              <a:t> </a:t>
            </a:r>
            <a:r>
              <a:rPr sz="4400" spc="-10" dirty="0">
                <a:solidFill>
                  <a:srgbClr val="FBAF40"/>
                </a:solidFill>
              </a:rPr>
              <a:t>фонда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710285" y="1211707"/>
            <a:ext cx="8665845" cy="340804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Логистика</a:t>
            </a:r>
            <a:r>
              <a:rPr sz="1800" spc="-5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снабжение: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Быстрая</a:t>
            </a:r>
            <a:r>
              <a:rPr sz="1800" spc="1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организация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поставок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материалов и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СИЗ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 зону</a:t>
            </a:r>
            <a:r>
              <a:rPr sz="1800" spc="5" dirty="0">
                <a:latin typeface="Franklin Gothic Medium Cond"/>
                <a:cs typeface="Franklin Gothic Medium Cond"/>
              </a:rPr>
              <a:t> </a:t>
            </a:r>
            <a:r>
              <a:rPr sz="1800" spc="-25" dirty="0">
                <a:latin typeface="Franklin Gothic Medium Cond"/>
                <a:cs typeface="Franklin Gothic Medium Cond"/>
              </a:rPr>
              <a:t>ЧС.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Поддержка</a:t>
            </a:r>
            <a:r>
              <a:rPr sz="1800" spc="-6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волонтеров:</a:t>
            </a:r>
            <a:r>
              <a:rPr sz="1800" spc="-6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Создание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условий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безопасной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работы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зоне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ликвидации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последствий.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Инфраструктура: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Организация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полевого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штаба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«Анапская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пересыпь» для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координации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работы.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Реабилитация</a:t>
            </a:r>
            <a:r>
              <a:rPr sz="1800" spc="-4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птиц: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Проведение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ветеринарных </a:t>
            </a:r>
            <a:r>
              <a:rPr sz="1800" dirty="0">
                <a:latin typeface="Franklin Gothic Medium Cond"/>
                <a:cs typeface="Franklin Gothic Medium Cond"/>
              </a:rPr>
              <a:t>исследований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10" dirty="0">
                <a:latin typeface="Franklin Gothic Medium Cond"/>
                <a:cs typeface="Franklin Gothic Medium Cond"/>
              </a:rPr>
              <a:t> реабилитационной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работы.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 marR="340995">
              <a:lnSpc>
                <a:spcPct val="70000"/>
              </a:lnSpc>
              <a:spcBef>
                <a:spcPts val="994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Партнёрства: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Сотрудничество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</a:t>
            </a:r>
            <a:r>
              <a:rPr sz="1800" spc="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волонтерами, </a:t>
            </a:r>
            <a:r>
              <a:rPr sz="1800" dirty="0">
                <a:latin typeface="Franklin Gothic Medium Cond"/>
                <a:cs typeface="Franklin Gothic Medium Cond"/>
              </a:rPr>
              <a:t>компаниями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 госструктурами для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максимальной эффективности.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800" spc="-10" dirty="0">
                <a:latin typeface="Franklin Gothic Medium Cond"/>
                <a:cs typeface="Franklin Gothic Medium Cond"/>
              </a:rPr>
              <a:t>Комплексный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подход: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Реализация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долгосрочных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программ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восстановлению</a:t>
            </a:r>
            <a:r>
              <a:rPr sz="1800" spc="-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экосистемы.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 marR="5080">
              <a:lnSpc>
                <a:spcPct val="116100"/>
              </a:lnSpc>
              <a:spcBef>
                <a:spcPts val="15"/>
              </a:spcBef>
            </a:pPr>
            <a:r>
              <a:rPr sz="1800" dirty="0">
                <a:latin typeface="Franklin Gothic Medium Cond"/>
                <a:cs typeface="Franklin Gothic Medium Cond"/>
              </a:rPr>
              <a:t>Общественное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участие: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Повышение</a:t>
            </a:r>
            <a:r>
              <a:rPr sz="1800" spc="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общественной</a:t>
            </a:r>
            <a:r>
              <a:rPr sz="1800" spc="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осведомленности</a:t>
            </a:r>
            <a:r>
              <a:rPr sz="1800" spc="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через</a:t>
            </a:r>
            <a:r>
              <a:rPr sz="1800" spc="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поддержку</a:t>
            </a:r>
            <a:r>
              <a:rPr sz="1800" spc="-10" dirty="0">
                <a:latin typeface="Franklin Gothic Medium Cond"/>
                <a:cs typeface="Franklin Gothic Medium Cond"/>
              </a:rPr>
              <a:t> волонтеров. </a:t>
            </a:r>
            <a:r>
              <a:rPr sz="1800" dirty="0">
                <a:latin typeface="Franklin Gothic Medium Cond"/>
                <a:cs typeface="Franklin Gothic Medium Cond"/>
              </a:rPr>
              <a:t>Инновации:</a:t>
            </a:r>
            <a:r>
              <a:rPr sz="1800" spc="-7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Использование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новых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технологий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повышения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шансов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на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спасение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птиц.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800" spc="-10" dirty="0">
                <a:latin typeface="Franklin Gothic Medium Cond"/>
                <a:cs typeface="Franklin Gothic Medium Cond"/>
              </a:rPr>
              <a:t>Готовность</a:t>
            </a:r>
            <a:r>
              <a:rPr sz="1800" spc="-5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к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кризисам:</a:t>
            </a:r>
            <a:r>
              <a:rPr sz="1800" spc="-4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Оперативная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реакция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мобилизация</a:t>
            </a:r>
            <a:r>
              <a:rPr sz="1800" spc="-3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ресурсов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в</a:t>
            </a:r>
            <a:r>
              <a:rPr sz="1800" spc="-2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экстремальных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условиях.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800" spc="-10" dirty="0">
                <a:latin typeface="Franklin Gothic Medium Cond"/>
                <a:cs typeface="Franklin Gothic Medium Cond"/>
              </a:rPr>
              <a:t>Будущее:</a:t>
            </a:r>
            <a:r>
              <a:rPr sz="1800" spc="-5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Создание</a:t>
            </a:r>
            <a:r>
              <a:rPr sz="1800" spc="-1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инфраструктуры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для</a:t>
            </a:r>
            <a:r>
              <a:rPr sz="1800" spc="-25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сохранения</a:t>
            </a:r>
            <a:r>
              <a:rPr sz="1800" spc="-10" dirty="0">
                <a:latin typeface="Franklin Gothic Medium Cond"/>
                <a:cs typeface="Franklin Gothic Medium Cond"/>
              </a:rPr>
              <a:t> </a:t>
            </a:r>
            <a:r>
              <a:rPr sz="1800" dirty="0">
                <a:latin typeface="Franklin Gothic Medium Cond"/>
                <a:cs typeface="Franklin Gothic Medium Cond"/>
              </a:rPr>
              <a:t>биоразнообразия</a:t>
            </a:r>
            <a:r>
              <a:rPr sz="1800" spc="-35" dirty="0">
                <a:latin typeface="Franklin Gothic Medium Cond"/>
                <a:cs typeface="Franklin Gothic Medium Cond"/>
              </a:rPr>
              <a:t> </a:t>
            </a:r>
            <a:r>
              <a:rPr sz="1800" spc="-10" dirty="0">
                <a:latin typeface="Franklin Gothic Medium Cond"/>
                <a:cs typeface="Franklin Gothic Medium Cond"/>
              </a:rPr>
              <a:t>региона.</a:t>
            </a:r>
            <a:endParaRPr sz="1800">
              <a:latin typeface="Franklin Gothic Medium Cond"/>
              <a:cs typeface="Franklin Gothic Medium Con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0285" y="4883911"/>
            <a:ext cx="8773160" cy="1706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60"/>
              </a:lnSpc>
              <a:spcBef>
                <a:spcPts val="100"/>
              </a:spcBef>
            </a:pP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Фонд</a:t>
            </a:r>
            <a:r>
              <a:rPr sz="2900" u="sng" spc="-5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благодарит</a:t>
            </a:r>
            <a:r>
              <a:rPr sz="2900" u="sng" spc="-3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партнеров-доноров,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чья</a:t>
            </a:r>
            <a:r>
              <a:rPr sz="2900" u="sng" spc="-4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финансовая</a:t>
            </a:r>
            <a:r>
              <a:rPr sz="2900" u="sng" spc="-5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и</a:t>
            </a:r>
            <a:endParaRPr sz="2900">
              <a:latin typeface="Franklin Gothic Medium Cond"/>
              <a:cs typeface="Franklin Gothic Medium Cond"/>
            </a:endParaRPr>
          </a:p>
          <a:p>
            <a:pPr marL="12700">
              <a:lnSpc>
                <a:spcPts val="2435"/>
              </a:lnSpc>
            </a:pP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моральная</a:t>
            </a:r>
            <a:r>
              <a:rPr sz="2900" u="sng" spc="-4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помощь</a:t>
            </a:r>
            <a:r>
              <a:rPr sz="2900" u="sng" spc="-3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стали</a:t>
            </a:r>
            <a:r>
              <a:rPr sz="2900" u="sng" spc="-3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решающими</a:t>
            </a:r>
            <a:r>
              <a:rPr sz="2900" u="sng" spc="-5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факторами</a:t>
            </a:r>
            <a:r>
              <a:rPr sz="2900" u="sng" spc="-1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успеха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всех</a:t>
            </a:r>
            <a:endParaRPr sz="2900">
              <a:latin typeface="Franklin Gothic Medium Cond"/>
              <a:cs typeface="Franklin Gothic Medium Cond"/>
            </a:endParaRPr>
          </a:p>
          <a:p>
            <a:pPr marL="12700">
              <a:lnSpc>
                <a:spcPts val="2435"/>
              </a:lnSpc>
            </a:pP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предпринятых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усилий.</a:t>
            </a:r>
            <a:r>
              <a:rPr sz="2900" u="sng" spc="-3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Совместными</a:t>
            </a:r>
            <a:r>
              <a:rPr sz="2900" u="sng" spc="-2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действиями</a:t>
            </a:r>
            <a:r>
              <a:rPr sz="2900" u="sng" spc="-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мы</a:t>
            </a:r>
            <a:r>
              <a:rPr sz="2900" u="sng" spc="-2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смогли</a:t>
            </a:r>
            <a:endParaRPr sz="2900">
              <a:latin typeface="Franklin Gothic Medium Cond"/>
              <a:cs typeface="Franklin Gothic Medium Cond"/>
            </a:endParaRPr>
          </a:p>
          <a:p>
            <a:pPr marL="12700" marR="594360">
              <a:lnSpc>
                <a:spcPct val="70000"/>
              </a:lnSpc>
              <a:spcBef>
                <a:spcPts val="525"/>
              </a:spcBef>
            </a:pP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внести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значительный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вклад</a:t>
            </a:r>
            <a:r>
              <a:rPr sz="2900" u="sng" spc="-4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в</a:t>
            </a:r>
            <a:r>
              <a:rPr sz="29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защиту</a:t>
            </a:r>
            <a:r>
              <a:rPr sz="2900" u="sng" spc="-4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уникальной</a:t>
            </a:r>
            <a:r>
              <a:rPr sz="2900" u="sng" spc="-3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природы</a:t>
            </a:r>
            <a:r>
              <a:rPr sz="2900" spc="-10" dirty="0"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Черного</a:t>
            </a:r>
            <a:r>
              <a:rPr sz="290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моря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и</a:t>
            </a:r>
            <a:r>
              <a:rPr sz="2900" u="sng" spc="-2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сохранить</a:t>
            </a:r>
            <a:r>
              <a:rPr sz="290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ее</a:t>
            </a:r>
            <a:r>
              <a:rPr sz="2900" u="sng" spc="-4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для</a:t>
            </a:r>
            <a:r>
              <a:rPr sz="2900" u="sng" spc="-55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будущих</a:t>
            </a:r>
            <a:r>
              <a:rPr sz="2900" u="sng" spc="-7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 </a:t>
            </a:r>
            <a:r>
              <a:rPr sz="2900" u="sng" spc="-10" dirty="0">
                <a:uFill>
                  <a:solidFill>
                    <a:srgbClr val="000000"/>
                  </a:solidFill>
                </a:uFill>
                <a:latin typeface="Franklin Gothic Medium Cond"/>
                <a:cs typeface="Franklin Gothic Medium Cond"/>
              </a:rPr>
              <a:t>поколений.</a:t>
            </a:r>
            <a:endParaRPr sz="2900">
              <a:latin typeface="Franklin Gothic Medium Cond"/>
              <a:cs typeface="Franklin Gothic Medium Cond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504176" y="237743"/>
            <a:ext cx="4520565" cy="757555"/>
            <a:chOff x="7504176" y="237743"/>
            <a:chExt cx="4520565" cy="7575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04176" y="237743"/>
              <a:ext cx="1254252" cy="7208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1892" y="728471"/>
              <a:ext cx="1193292" cy="246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18648" y="707135"/>
              <a:ext cx="1505711" cy="2880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1502</Words>
  <Application>Microsoft Office PowerPoint</Application>
  <PresentationFormat>Широкоэкранный</PresentationFormat>
  <Paragraphs>147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Franklin Gothic Medium Cond</vt:lpstr>
      <vt:lpstr>Office Theme</vt:lpstr>
      <vt:lpstr>Отчет Фонда национальной природы за 2024–2025 гг. по расходованию средств на участие в ликвидации последствий разлива нефтепродуктов в Черном море (Анапа)</vt:lpstr>
      <vt:lpstr>Финансовая поддержка от компаний-доноров</vt:lpstr>
      <vt:lpstr>Закупка гуманитарной помощи для волонтеров</vt:lpstr>
      <vt:lpstr>Транспортировка волонтеров в зону ЧС</vt:lpstr>
      <vt:lpstr>Логистическая поддержка</vt:lpstr>
      <vt:lpstr>Содействие в организации работы центрального штаба «МЫВМЕСТЕ». Закупка бейджей для волонтеров</vt:lpstr>
      <vt:lpstr>Лабораторные ветеринарные</vt:lpstr>
      <vt:lpstr>Подготовка к открытию полевого штаба «Анапская пересыпь». Закупка оборудования и материалов</vt:lpstr>
      <vt:lpstr>Подготовка к открытию полевого штаба «Анапская пересыпь». Закупка оборудования и материалов</vt:lpstr>
      <vt:lpstr>Подготовка к открытию полевого штаба «Анапская пересыпь». Закупка брендированных материалов</vt:lpstr>
      <vt:lpstr>Функционирование полевого штаба «Анапская пересыпь»</vt:lpstr>
      <vt:lpstr>Содействие в организации работы реабилитационных центров. Закупка ветеринарных препаратов и инструментов</vt:lpstr>
      <vt:lpstr>Результаты работы фонда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Фонда национальной природы за 2024–2025 гг. по расходованию средств на участие в ликвидации последствий разлива нефтепродуктов в Черном море (Анапа)</dc:title>
  <dc:creator>Пользователь</dc:creator>
  <cp:lastModifiedBy>USER</cp:lastModifiedBy>
  <cp:revision>6</cp:revision>
  <dcterms:created xsi:type="dcterms:W3CDTF">2025-07-09T12:00:35Z</dcterms:created>
  <dcterms:modified xsi:type="dcterms:W3CDTF">2025-07-09T13:02:15Z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2025-07-09T00:00:00Z</vt:filetime>
  </property>
  <property fmtid="{D5CDD505-2E9C-101B-9397-08002B2CF9AE}" pid="5" name="Producer">
    <vt:lpwstr>3-Heights(TM) PDF Security Shell 4.8.25.2 (http://www.pdf-tools.com)</vt:lpwstr>
  </property>
</Properties>
</file>